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82" r:id="rId3"/>
    <p:sldId id="272" r:id="rId4"/>
    <p:sldId id="273" r:id="rId5"/>
    <p:sldId id="274" r:id="rId6"/>
    <p:sldId id="318" r:id="rId7"/>
    <p:sldId id="263" r:id="rId8"/>
    <p:sldId id="264" r:id="rId9"/>
    <p:sldId id="265" r:id="rId10"/>
    <p:sldId id="319" r:id="rId11"/>
    <p:sldId id="266" r:id="rId12"/>
    <p:sldId id="267" r:id="rId13"/>
    <p:sldId id="268" r:id="rId14"/>
    <p:sldId id="320" r:id="rId15"/>
    <p:sldId id="275" r:id="rId16"/>
    <p:sldId id="276" r:id="rId17"/>
    <p:sldId id="277" r:id="rId18"/>
    <p:sldId id="321" r:id="rId19"/>
    <p:sldId id="278" r:id="rId20"/>
    <p:sldId id="279" r:id="rId21"/>
    <p:sldId id="280" r:id="rId22"/>
    <p:sldId id="322" r:id="rId23"/>
    <p:sldId id="269" r:id="rId24"/>
    <p:sldId id="270" r:id="rId25"/>
    <p:sldId id="271" r:id="rId26"/>
    <p:sldId id="323" r:id="rId27"/>
    <p:sldId id="260" r:id="rId28"/>
    <p:sldId id="261" r:id="rId29"/>
    <p:sldId id="262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7002-5B27-4041-8FCE-B19C12CB12A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84F59-9FE9-4358-86E7-C6A3FA9F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9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not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B279F-60E4-4032-9FF3-EBB160343C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7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 not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B279F-60E4-4032-9FF3-EBB160343C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5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Water intake, temperature, food intake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B279F-60E4-4032-9FF3-EBB160343C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8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not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B279F-60E4-4032-9FF3-EBB160343C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5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 not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B279F-60E4-4032-9FF3-EBB160343C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7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Water intake, temperature, food intake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B279F-60E4-4032-9FF3-EBB160343C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3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011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4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6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D5754B-56D1-4EC4-BD98-D77B096E0A6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0AFD32-0E39-402E-8B7A-18A453BC0C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auManuJTPAhUD4WMKHU8JBToQjRwIBw&amp;url=http://kicksaddict.com/2012/06/21/adidas-helps-athletes-run-light-in-6-7-oz-adizero-feather-2-2/&amp;bvm=bv.133053837,d.cWw&amp;psig=AFQjCNFVB4RRvwnAbXK34uTBDaWCx-JTpA&amp;ust=1474134285682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0137"/>
            <a:ext cx="8764438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000" dirty="0"/>
              <a:t>Unit 4: Section 7 vocabulary</a:t>
            </a:r>
            <a:br>
              <a:rPr lang="en-US" sz="7000" dirty="0"/>
            </a:br>
            <a:r>
              <a:rPr lang="en-US" sz="6100" dirty="0">
                <a:solidFill>
                  <a:srgbClr val="FF0000"/>
                </a:solidFill>
              </a:rPr>
              <a:t>you need 2 sheets of lined paper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dirty="0"/>
              <a:t>Vocabulary Diagrams</a:t>
            </a:r>
          </a:p>
        </p:txBody>
      </p:sp>
    </p:spTree>
    <p:extLst>
      <p:ext uri="{BB962C8B-B14F-4D97-AF65-F5344CB8AC3E}">
        <p14:creationId xmlns:p14="http://schemas.microsoft.com/office/powerpoint/2010/main" val="1704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network coming up next">
            <a:extLst>
              <a:ext uri="{FF2B5EF4-FFF2-40B4-BE49-F238E27FC236}">
                <a16:creationId xmlns:a16="http://schemas.microsoft.com/office/drawing/2014/main" id="{BD515193-A051-4756-9173-B36EF2DE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" y="1926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BA721-8789-4939-AAD6-5B6BA863344C}"/>
              </a:ext>
            </a:extLst>
          </p:cNvPr>
          <p:cNvSpPr txBox="1"/>
          <p:nvPr/>
        </p:nvSpPr>
        <p:spPr>
          <a:xfrm>
            <a:off x="1915426" y="2363003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Glucose</a:t>
            </a:r>
            <a:endParaRPr lang="en-US" sz="1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A74A-EA1A-4485-91AB-CCF4BFD7BD89}"/>
              </a:ext>
            </a:extLst>
          </p:cNvPr>
          <p:cNvSpPr txBox="1"/>
          <p:nvPr/>
        </p:nvSpPr>
        <p:spPr>
          <a:xfrm>
            <a:off x="6095998" y="2363002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Mito-</a:t>
            </a:r>
            <a:r>
              <a:rPr lang="en-US" sz="2400" dirty="0" err="1">
                <a:latin typeface="Arial Black" panose="020B0A04020102020204" pitchFamily="34" charset="0"/>
              </a:rPr>
              <a:t>chondria</a:t>
            </a:r>
            <a:endParaRPr lang="en-US" sz="12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AF162-639D-4149-BE9C-A6969DDFB2A1}"/>
              </a:ext>
            </a:extLst>
          </p:cNvPr>
          <p:cNvSpPr txBox="1"/>
          <p:nvPr/>
        </p:nvSpPr>
        <p:spPr>
          <a:xfrm>
            <a:off x="10096900" y="5547361"/>
            <a:ext cx="162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1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glucose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2913" y="2329057"/>
            <a:ext cx="5603344" cy="433413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800" dirty="0"/>
              <a:t>The </a:t>
            </a:r>
            <a:r>
              <a:rPr lang="en-US" sz="6800" b="1" dirty="0"/>
              <a:t>FOOD</a:t>
            </a:r>
            <a:r>
              <a:rPr lang="en-US" sz="6800" dirty="0"/>
              <a:t> (sugar) that plants make in photosynthesis.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7935" y="160574"/>
            <a:ext cx="548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is something that plants need because…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34" y="2414734"/>
            <a:ext cx="6028266" cy="4443265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476128A-A699-4C2C-B7B7-AFD7B2005D51}"/>
              </a:ext>
            </a:extLst>
          </p:cNvPr>
          <p:cNvSpPr/>
          <p:nvPr/>
        </p:nvSpPr>
        <p:spPr>
          <a:xfrm>
            <a:off x="6980638" y="1998447"/>
            <a:ext cx="4340993" cy="424845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glucose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04255" y="513806"/>
            <a:ext cx="6093782" cy="589623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900" dirty="0"/>
              <a:t>Instead of _______ , plants make </a:t>
            </a:r>
            <a:r>
              <a:rPr lang="en-US" sz="6900" b="1" u="sng" dirty="0"/>
              <a:t>glucose</a:t>
            </a:r>
            <a:r>
              <a:rPr lang="en-US" sz="6900" dirty="0"/>
              <a:t> by doing _______ to make food.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Image result for puppy eating">
            <a:extLst>
              <a:ext uri="{FF2B5EF4-FFF2-40B4-BE49-F238E27FC236}">
                <a16:creationId xmlns:a16="http://schemas.microsoft.com/office/drawing/2014/main" id="{E11E17F8-B91E-4C8C-96BB-D2DED448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5" y="1738390"/>
            <a:ext cx="4296735" cy="49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" y="1826418"/>
            <a:ext cx="5655287" cy="48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glucose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977394" cy="4377192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b="1" u="sng" dirty="0"/>
              <a:t>Glucose</a:t>
            </a:r>
            <a:r>
              <a:rPr lang="en-US" sz="7500" dirty="0"/>
              <a:t> is a macromolecule.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32913" y="2329057"/>
            <a:ext cx="5603344" cy="433413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800" dirty="0"/>
              <a:t>The </a:t>
            </a:r>
            <a:r>
              <a:rPr lang="en-US" sz="6800" b="1" dirty="0"/>
              <a:t>FOOD</a:t>
            </a:r>
            <a:r>
              <a:rPr lang="en-US" sz="6800" dirty="0"/>
              <a:t> (sugar) that plants make in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372729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network coming up next">
            <a:extLst>
              <a:ext uri="{FF2B5EF4-FFF2-40B4-BE49-F238E27FC236}">
                <a16:creationId xmlns:a16="http://schemas.microsoft.com/office/drawing/2014/main" id="{BD515193-A051-4756-9173-B36EF2DE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" y="1926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BA721-8789-4939-AAD6-5B6BA863344C}"/>
              </a:ext>
            </a:extLst>
          </p:cNvPr>
          <p:cNvSpPr txBox="1"/>
          <p:nvPr/>
        </p:nvSpPr>
        <p:spPr>
          <a:xfrm>
            <a:off x="1915426" y="2363003"/>
            <a:ext cx="197318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Mito-</a:t>
            </a:r>
            <a:r>
              <a:rPr lang="en-US" sz="2800" dirty="0" err="1">
                <a:latin typeface="Arial Black" panose="020B0A04020102020204" pitchFamily="34" charset="0"/>
              </a:rPr>
              <a:t>chondria</a:t>
            </a:r>
            <a:endParaRPr lang="en-US" sz="14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A74A-EA1A-4485-91AB-CCF4BFD7BD89}"/>
              </a:ext>
            </a:extLst>
          </p:cNvPr>
          <p:cNvSpPr txBox="1"/>
          <p:nvPr/>
        </p:nvSpPr>
        <p:spPr>
          <a:xfrm>
            <a:off x="6095998" y="2363002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ATP</a:t>
            </a:r>
            <a:endParaRPr lang="en-US" sz="1200" dirty="0"/>
          </a:p>
          <a:p>
            <a:endParaRPr lang="en-US" sz="16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AF162-639D-4149-BE9C-A6969DDFB2A1}"/>
              </a:ext>
            </a:extLst>
          </p:cNvPr>
          <p:cNvSpPr txBox="1"/>
          <p:nvPr/>
        </p:nvSpPr>
        <p:spPr>
          <a:xfrm>
            <a:off x="10096900" y="5547361"/>
            <a:ext cx="162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5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mitochondria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831" y="2268582"/>
            <a:ext cx="5045762" cy="419644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500" dirty="0"/>
              <a:t>Converts glucose (food) into ATP.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1479" y="332538"/>
            <a:ext cx="5029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is responsible for changing…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r="33178"/>
          <a:stretch/>
        </p:blipFill>
        <p:spPr>
          <a:xfrm>
            <a:off x="9331622" y="2110711"/>
            <a:ext cx="2865120" cy="420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4" y="1877105"/>
            <a:ext cx="3671615" cy="249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3" y="4484915"/>
            <a:ext cx="3871631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2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mitochondria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49836" y="184248"/>
            <a:ext cx="5102678" cy="6518632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800" dirty="0"/>
              <a:t>In humans,</a:t>
            </a:r>
            <a:r>
              <a:rPr lang="en-US" sz="5800" b="1" u="sng" dirty="0"/>
              <a:t> mitochondria</a:t>
            </a:r>
          </a:p>
          <a:p>
            <a:pPr marL="0" indent="0" algn="ctr">
              <a:buNone/>
            </a:pPr>
            <a:r>
              <a:rPr lang="en-US" sz="5800" dirty="0"/>
              <a:t>DNA is passed on to children from the mother; that means it is on the  __ chromosome.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635"/>
            <a:ext cx="6705600" cy="49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9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mitochondria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12971" y="2110710"/>
            <a:ext cx="6012568" cy="4198649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b="1" u="sng" dirty="0"/>
              <a:t>Mitochondria</a:t>
            </a:r>
            <a:r>
              <a:rPr lang="en-US" sz="7500" dirty="0"/>
              <a:t> is found in both plant and animal cells.</a:t>
            </a:r>
            <a:endParaRPr lang="en-US" sz="75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96780" y="2112917"/>
            <a:ext cx="5045762" cy="419644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500" dirty="0"/>
              <a:t>Converts glucose (food) into ATP.</a:t>
            </a:r>
          </a:p>
        </p:txBody>
      </p:sp>
    </p:spTree>
    <p:extLst>
      <p:ext uri="{BB962C8B-B14F-4D97-AF65-F5344CB8AC3E}">
        <p14:creationId xmlns:p14="http://schemas.microsoft.com/office/powerpoint/2010/main" val="385550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network coming up next">
            <a:extLst>
              <a:ext uri="{FF2B5EF4-FFF2-40B4-BE49-F238E27FC236}">
                <a16:creationId xmlns:a16="http://schemas.microsoft.com/office/drawing/2014/main" id="{BD515193-A051-4756-9173-B36EF2DE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" y="1926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BA721-8789-4939-AAD6-5B6BA863344C}"/>
              </a:ext>
            </a:extLst>
          </p:cNvPr>
          <p:cNvSpPr txBox="1"/>
          <p:nvPr/>
        </p:nvSpPr>
        <p:spPr>
          <a:xfrm>
            <a:off x="1915426" y="2363003"/>
            <a:ext cx="197318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ATP</a:t>
            </a:r>
            <a:endParaRPr lang="en-US" sz="1400" dirty="0"/>
          </a:p>
          <a:p>
            <a:endParaRPr lang="en-US" dirty="0"/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A74A-EA1A-4485-91AB-CCF4BFD7BD89}"/>
              </a:ext>
            </a:extLst>
          </p:cNvPr>
          <p:cNvSpPr txBox="1"/>
          <p:nvPr/>
        </p:nvSpPr>
        <p:spPr>
          <a:xfrm>
            <a:off x="6095998" y="2363002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Energy</a:t>
            </a:r>
            <a:endParaRPr lang="en-US" sz="1200" dirty="0"/>
          </a:p>
          <a:p>
            <a:endParaRPr lang="en-US" sz="16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AF162-639D-4149-BE9C-A6969DDFB2A1}"/>
              </a:ext>
            </a:extLst>
          </p:cNvPr>
          <p:cNvSpPr txBox="1"/>
          <p:nvPr/>
        </p:nvSpPr>
        <p:spPr>
          <a:xfrm>
            <a:off x="10096900" y="5547361"/>
            <a:ext cx="162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ATP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375" y="2127270"/>
            <a:ext cx="5894384" cy="420847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10000" dirty="0"/>
              <a:t>Stores and releases energy.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59" y="-3586"/>
            <a:ext cx="6176241" cy="4117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231" y="-70258"/>
            <a:ext cx="5753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This does not make energy, this is something our body uses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59" y="4265400"/>
            <a:ext cx="6176241" cy="25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09" y="563920"/>
            <a:ext cx="11167872" cy="1499616"/>
          </a:xfrm>
        </p:spPr>
        <p:txBody>
          <a:bodyPr>
            <a:noAutofit/>
          </a:bodyPr>
          <a:lstStyle/>
          <a:p>
            <a:r>
              <a:rPr lang="en-US" sz="7000" dirty="0"/>
              <a:t>Do now activity: make 7 diagrams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939" y="2859096"/>
            <a:ext cx="3045125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Vocab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808" y="3737074"/>
            <a:ext cx="3045125" cy="132343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Teacher Definition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808" y="5450375"/>
            <a:ext cx="3045125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Student Definition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1639" y="5450376"/>
            <a:ext cx="3045125" cy="132343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Student Sentence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1639" y="3795094"/>
            <a:ext cx="3045125" cy="132343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Teacher Sentence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6939" y="1722552"/>
            <a:ext cx="3045125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Picture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49501" y="2494353"/>
            <a:ext cx="1" cy="286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80843" y="5168682"/>
            <a:ext cx="0" cy="233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92004" y="5129552"/>
            <a:ext cx="1" cy="2866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2277371" y="3021454"/>
            <a:ext cx="1949568" cy="5850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7272064" y="3021454"/>
            <a:ext cx="2135037" cy="697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1388771" y="1750930"/>
            <a:ext cx="803229" cy="5519627"/>
          </a:xfrm>
          <a:prstGeom prst="rect">
            <a:avLst/>
          </a:prstGeom>
        </p:spPr>
        <p:txBody>
          <a:bodyPr vert="vert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Vocabulary diagram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137507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651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ATP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3543" y="184248"/>
            <a:ext cx="5699760" cy="6396166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b="1" u="sng" dirty="0"/>
              <a:t>ATP</a:t>
            </a:r>
            <a:r>
              <a:rPr lang="en-US" sz="7000" dirty="0"/>
              <a:t> contains energy so that the body is able to ______</a:t>
            </a:r>
          </a:p>
          <a:p>
            <a:pPr marL="0" indent="0" algn="ctr">
              <a:buNone/>
            </a:pPr>
            <a:r>
              <a:rPr lang="en-US" sz="7000" dirty="0"/>
              <a:t>____________</a:t>
            </a:r>
          </a:p>
          <a:p>
            <a:pPr marL="0" indent="0" algn="ctr">
              <a:buNone/>
            </a:pPr>
            <a:r>
              <a:rPr lang="en-US" sz="7000" dirty="0"/>
              <a:t>___________ .  </a:t>
            </a:r>
          </a:p>
        </p:txBody>
      </p:sp>
      <p:pic>
        <p:nvPicPr>
          <p:cNvPr id="1026" name="Picture 2" descr="Image result for athlete run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1"/>
            <a:ext cx="61395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ATP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0364" y="2110711"/>
            <a:ext cx="5870122" cy="4592168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0" b="1" u="sng" dirty="0"/>
              <a:t>ATP</a:t>
            </a:r>
            <a:r>
              <a:rPr lang="en-US" sz="9000" dirty="0"/>
              <a:t> is made in </a:t>
            </a:r>
            <a:r>
              <a:rPr lang="en-US" sz="8000" dirty="0"/>
              <a:t>mitochondria</a:t>
            </a:r>
            <a:r>
              <a:rPr lang="en-US" sz="5000" b="1" u="sng" dirty="0"/>
              <a:t>.</a:t>
            </a:r>
            <a:endParaRPr lang="en-US" sz="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94936" y="2105801"/>
            <a:ext cx="5894384" cy="459707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10000" dirty="0"/>
              <a:t>Stores and releases energy.</a:t>
            </a:r>
          </a:p>
        </p:txBody>
      </p:sp>
    </p:spTree>
    <p:extLst>
      <p:ext uri="{BB962C8B-B14F-4D97-AF65-F5344CB8AC3E}">
        <p14:creationId xmlns:p14="http://schemas.microsoft.com/office/powerpoint/2010/main" val="144829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network coming up next">
            <a:extLst>
              <a:ext uri="{FF2B5EF4-FFF2-40B4-BE49-F238E27FC236}">
                <a16:creationId xmlns:a16="http://schemas.microsoft.com/office/drawing/2014/main" id="{BD515193-A051-4756-9173-B36EF2DE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" y="1926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BA721-8789-4939-AAD6-5B6BA863344C}"/>
              </a:ext>
            </a:extLst>
          </p:cNvPr>
          <p:cNvSpPr txBox="1"/>
          <p:nvPr/>
        </p:nvSpPr>
        <p:spPr>
          <a:xfrm>
            <a:off x="1915426" y="2363003"/>
            <a:ext cx="197318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Energy</a:t>
            </a:r>
            <a:endParaRPr lang="en-US" sz="1400" dirty="0"/>
          </a:p>
          <a:p>
            <a:endParaRPr lang="en-US" dirty="0"/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A74A-EA1A-4485-91AB-CCF4BFD7BD89}"/>
              </a:ext>
            </a:extLst>
          </p:cNvPr>
          <p:cNvSpPr txBox="1"/>
          <p:nvPr/>
        </p:nvSpPr>
        <p:spPr>
          <a:xfrm>
            <a:off x="6095998" y="2363002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endParaRPr lang="en-US" sz="12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Cellular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Respiration</a:t>
            </a:r>
            <a:endParaRPr lang="en-US" sz="1000" dirty="0"/>
          </a:p>
          <a:p>
            <a:endParaRPr lang="en-US" sz="16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AF162-639D-4149-BE9C-A6969DDFB2A1}"/>
              </a:ext>
            </a:extLst>
          </p:cNvPr>
          <p:cNvSpPr txBox="1"/>
          <p:nvPr/>
        </p:nvSpPr>
        <p:spPr>
          <a:xfrm>
            <a:off x="10096900" y="5547361"/>
            <a:ext cx="162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1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8188" y="2260120"/>
            <a:ext cx="5045762" cy="402336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10000" dirty="0"/>
              <a:t>The ability to do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809" y="0"/>
            <a:ext cx="7262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 organism’s body needs it to be able to…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5"/>
          <a:stretch/>
        </p:blipFill>
        <p:spPr>
          <a:xfrm>
            <a:off x="5757798" y="2260120"/>
            <a:ext cx="3622966" cy="451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71" y="1616339"/>
            <a:ext cx="4191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energy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52464" y="86277"/>
            <a:ext cx="5764696" cy="4420925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500" dirty="0"/>
              <a:t>We use </a:t>
            </a:r>
            <a:r>
              <a:rPr lang="en-US" sz="6500" b="1" u="sng" dirty="0"/>
              <a:t>energy</a:t>
            </a:r>
            <a:r>
              <a:rPr lang="en-US" sz="6500" dirty="0"/>
              <a:t> when we ____</a:t>
            </a:r>
          </a:p>
          <a:p>
            <a:pPr marL="0" indent="0" algn="ctr">
              <a:buNone/>
            </a:pPr>
            <a:r>
              <a:rPr lang="en-US" sz="6500" dirty="0"/>
              <a:t>____________</a:t>
            </a:r>
          </a:p>
          <a:p>
            <a:pPr marL="0" indent="0" algn="ctr">
              <a:buNone/>
            </a:pPr>
            <a:r>
              <a:rPr lang="en-US" sz="6500" dirty="0"/>
              <a:t>___________ 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/>
        </p:blipFill>
        <p:spPr>
          <a:xfrm>
            <a:off x="3894364" y="3175907"/>
            <a:ext cx="3543299" cy="3551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73" y="2400300"/>
            <a:ext cx="3643586" cy="44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13" y="4073568"/>
            <a:ext cx="3707947" cy="27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energy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09037" y="2286000"/>
            <a:ext cx="6321285" cy="402336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/>
              <a:t>On Earth, the ultimate source of </a:t>
            </a:r>
            <a:r>
              <a:rPr lang="en-US" sz="7000" b="1" u="sng" dirty="0"/>
              <a:t>energy</a:t>
            </a:r>
            <a:r>
              <a:rPr lang="en-US" sz="7000" dirty="0"/>
              <a:t> comes from the sun.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388188" y="2260120"/>
            <a:ext cx="5045762" cy="402336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10000" dirty="0"/>
              <a:t>The ability to do work.</a:t>
            </a:r>
          </a:p>
        </p:txBody>
      </p:sp>
    </p:spTree>
    <p:extLst>
      <p:ext uri="{BB962C8B-B14F-4D97-AF65-F5344CB8AC3E}">
        <p14:creationId xmlns:p14="http://schemas.microsoft.com/office/powerpoint/2010/main" val="183666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network coming up next">
            <a:extLst>
              <a:ext uri="{FF2B5EF4-FFF2-40B4-BE49-F238E27FC236}">
                <a16:creationId xmlns:a16="http://schemas.microsoft.com/office/drawing/2014/main" id="{BD515193-A051-4756-9173-B36EF2DE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" y="1926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BA721-8789-4939-AAD6-5B6BA863344C}"/>
              </a:ext>
            </a:extLst>
          </p:cNvPr>
          <p:cNvSpPr txBox="1"/>
          <p:nvPr/>
        </p:nvSpPr>
        <p:spPr>
          <a:xfrm>
            <a:off x="1915426" y="2363003"/>
            <a:ext cx="1973180" cy="20467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11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Cellular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Respiration</a:t>
            </a:r>
            <a:endParaRPr lang="en-US" sz="1050" dirty="0"/>
          </a:p>
          <a:p>
            <a:endParaRPr lang="en-US" sz="14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A74A-EA1A-4485-91AB-CCF4BFD7BD89}"/>
              </a:ext>
            </a:extLst>
          </p:cNvPr>
          <p:cNvSpPr txBox="1"/>
          <p:nvPr/>
        </p:nvSpPr>
        <p:spPr>
          <a:xfrm>
            <a:off x="6095998" y="2363002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2300" dirty="0">
                <a:latin typeface="Arial Black" panose="020B0A04020102020204" pitchFamily="34" charset="0"/>
              </a:rPr>
              <a:t>Section 7</a:t>
            </a:r>
          </a:p>
          <a:p>
            <a:pPr algn="ctr"/>
            <a:r>
              <a:rPr lang="en-US" sz="2300" dirty="0">
                <a:latin typeface="Arial Black" panose="020B0A04020102020204" pitchFamily="34" charset="0"/>
              </a:rPr>
              <a:t>Vocab Diagram</a:t>
            </a:r>
          </a:p>
          <a:p>
            <a:pPr algn="ctr"/>
            <a:r>
              <a:rPr lang="en-US" sz="2300" dirty="0">
                <a:latin typeface="Arial Black" panose="020B0A04020102020204" pitchFamily="34" charset="0"/>
              </a:rPr>
              <a:t>Homework</a:t>
            </a:r>
            <a:endParaRPr lang="en-US" sz="23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AF162-639D-4149-BE9C-A6969DDFB2A1}"/>
              </a:ext>
            </a:extLst>
          </p:cNvPr>
          <p:cNvSpPr txBox="1"/>
          <p:nvPr/>
        </p:nvSpPr>
        <p:spPr>
          <a:xfrm>
            <a:off x="10096900" y="5547361"/>
            <a:ext cx="162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7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6780" y="1951264"/>
            <a:ext cx="5888359" cy="472712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800" dirty="0"/>
              <a:t>A process that uses oxygen (O</a:t>
            </a:r>
            <a:r>
              <a:rPr lang="en-US" sz="6800" baseline="-25000" dirty="0"/>
              <a:t>2</a:t>
            </a:r>
            <a:r>
              <a:rPr lang="en-US" sz="6800" dirty="0"/>
              <a:t>) to turn food into energy (ATP).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555481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When food is…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08" y="1707561"/>
            <a:ext cx="5769989" cy="39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57626" y="1748668"/>
            <a:ext cx="5476423" cy="4890871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/>
              <a:t>Your body uses </a:t>
            </a:r>
            <a:r>
              <a:rPr lang="en-US" sz="7000" b="1" u="sng" dirty="0"/>
              <a:t>cellular respiration</a:t>
            </a:r>
            <a:r>
              <a:rPr lang="en-US" sz="7000" dirty="0"/>
              <a:t> to make ________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12" y="1748667"/>
            <a:ext cx="3260581" cy="4890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4" y="2203451"/>
            <a:ext cx="2898421" cy="40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2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21400" y="2032332"/>
            <a:ext cx="5935133" cy="4727122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u="sng" dirty="0"/>
              <a:t>Cellular respiration</a:t>
            </a:r>
            <a:r>
              <a:rPr lang="en-US" sz="7500" dirty="0"/>
              <a:t> happens in the mitochondria.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00961" y="2032332"/>
            <a:ext cx="5888359" cy="4727122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process that uses oxygen (O</a:t>
            </a:r>
            <a:r>
              <a:rPr kumimoji="0" lang="en-US" sz="6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 to turn food into energy (ATP).</a:t>
            </a:r>
          </a:p>
        </p:txBody>
      </p:sp>
    </p:spTree>
    <p:extLst>
      <p:ext uri="{BB962C8B-B14F-4D97-AF65-F5344CB8AC3E}">
        <p14:creationId xmlns:p14="http://schemas.microsoft.com/office/powerpoint/2010/main" val="189136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Chloroplast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5902" y="1927859"/>
            <a:ext cx="6262849" cy="4783041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500"/>
              <a:t>The organelle that makes glucose (food) by the process of photosynthesis.</a:t>
            </a:r>
            <a:endParaRPr lang="en-US" sz="6500" dirty="0"/>
          </a:p>
        </p:txBody>
      </p:sp>
      <p:sp>
        <p:nvSpPr>
          <p:cNvPr id="6" name="TextBox 5"/>
          <p:cNvSpPr txBox="1"/>
          <p:nvPr/>
        </p:nvSpPr>
        <p:spPr>
          <a:xfrm>
            <a:off x="6408751" y="117062"/>
            <a:ext cx="57832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is something only plants have because…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30" y="2449285"/>
            <a:ext cx="5580227" cy="43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homework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000" dirty="0"/>
              <a:t>Finish Vocab Diagrams </a:t>
            </a:r>
          </a:p>
          <a:p>
            <a:pPr algn="ctr"/>
            <a:r>
              <a:rPr lang="en-US" sz="7000" dirty="0"/>
              <a:t>For</a:t>
            </a:r>
          </a:p>
          <a:p>
            <a:pPr algn="ctr"/>
            <a:r>
              <a:rPr lang="en-US" sz="7000" dirty="0"/>
              <a:t>Unit 4: Section 7</a:t>
            </a:r>
          </a:p>
        </p:txBody>
      </p:sp>
    </p:spTree>
    <p:extLst>
      <p:ext uri="{BB962C8B-B14F-4D97-AF65-F5344CB8AC3E}">
        <p14:creationId xmlns:p14="http://schemas.microsoft.com/office/powerpoint/2010/main" val="53224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Chloroplast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45141" y="184248"/>
            <a:ext cx="5572252" cy="6470993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/>
              <a:t>Not all plant cells have </a:t>
            </a:r>
            <a:r>
              <a:rPr lang="en-US" sz="7000" b="1" u="sng" dirty="0"/>
              <a:t>chloroplasts</a:t>
            </a:r>
            <a:r>
              <a:rPr lang="en-US" sz="7000" dirty="0"/>
              <a:t>, only the cells that need to</a:t>
            </a:r>
          </a:p>
          <a:p>
            <a:pPr marL="0" indent="0" algn="ctr">
              <a:buNone/>
            </a:pPr>
            <a:r>
              <a:rPr lang="en-US" sz="7000" dirty="0"/>
              <a:t>__________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82" y="2943498"/>
            <a:ext cx="4056017" cy="3914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" y="1863215"/>
            <a:ext cx="3723598" cy="35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5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Chloroplast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85667" y="1927858"/>
            <a:ext cx="5501065" cy="4783041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700" dirty="0"/>
              <a:t>Leaves have many </a:t>
            </a:r>
            <a:r>
              <a:rPr lang="en-US" sz="7700" b="1" u="sng" dirty="0"/>
              <a:t>chloroplasts</a:t>
            </a:r>
            <a:r>
              <a:rPr lang="en-US" sz="7700" dirty="0"/>
              <a:t> in their cells.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45902" y="1927859"/>
            <a:ext cx="6262849" cy="4783041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500" dirty="0"/>
              <a:t>The organelle that makes glucose (food) by the process of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177997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network coming up next">
            <a:extLst>
              <a:ext uri="{FF2B5EF4-FFF2-40B4-BE49-F238E27FC236}">
                <a16:creationId xmlns:a16="http://schemas.microsoft.com/office/drawing/2014/main" id="{BD515193-A051-4756-9173-B36EF2DE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" y="1926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BA721-8789-4939-AAD6-5B6BA863344C}"/>
              </a:ext>
            </a:extLst>
          </p:cNvPr>
          <p:cNvSpPr txBox="1"/>
          <p:nvPr/>
        </p:nvSpPr>
        <p:spPr>
          <a:xfrm>
            <a:off x="1915426" y="2363003"/>
            <a:ext cx="19731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Photo-synthesis</a:t>
            </a:r>
            <a:endParaRPr lang="en-US" sz="12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3A74A-EA1A-4485-91AB-CCF4BFD7BD89}"/>
              </a:ext>
            </a:extLst>
          </p:cNvPr>
          <p:cNvSpPr txBox="1"/>
          <p:nvPr/>
        </p:nvSpPr>
        <p:spPr>
          <a:xfrm>
            <a:off x="6095998" y="2363002"/>
            <a:ext cx="197318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Glucose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AF162-639D-4149-BE9C-A6969DDFB2A1}"/>
              </a:ext>
            </a:extLst>
          </p:cNvPr>
          <p:cNvSpPr txBox="1"/>
          <p:nvPr/>
        </p:nvSpPr>
        <p:spPr>
          <a:xfrm>
            <a:off x="10096900" y="5547361"/>
            <a:ext cx="162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9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photosynthesis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5902" y="1927860"/>
            <a:ext cx="5825528" cy="402336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800" dirty="0"/>
              <a:t>The process that plants use to make </a:t>
            </a:r>
            <a:r>
              <a:rPr lang="en-US" sz="6800" b="1" dirty="0"/>
              <a:t>FOOD</a:t>
            </a:r>
            <a:r>
              <a:rPr lang="en-US" sz="6800" dirty="0"/>
              <a:t> from sunlight.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1839" y="5917648"/>
            <a:ext cx="8211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When plants use the sun to…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1710267"/>
            <a:ext cx="5941980" cy="43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photosynthesis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2029" y="2008519"/>
            <a:ext cx="6470750" cy="4711269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800" dirty="0"/>
              <a:t>Plants use </a:t>
            </a:r>
            <a:r>
              <a:rPr lang="en-US" sz="7800" b="1" u="sng" dirty="0"/>
              <a:t>photosynthesis</a:t>
            </a:r>
            <a:r>
              <a:rPr lang="en-US" sz="7800" dirty="0"/>
              <a:t> to make _____</a:t>
            </a:r>
          </a:p>
          <a:p>
            <a:pPr marL="0" indent="0" algn="ctr">
              <a:buNone/>
            </a:pPr>
            <a:r>
              <a:rPr lang="en-US" sz="7800" dirty="0"/>
              <a:t>____________.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11" y="3801282"/>
            <a:ext cx="5422389" cy="30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72" y="0"/>
            <a:ext cx="4725928" cy="40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611095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photosynthesis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54310" y="2032332"/>
            <a:ext cx="5820354" cy="4670618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500" dirty="0"/>
              <a:t>Without </a:t>
            </a:r>
            <a:r>
              <a:rPr lang="en-US" sz="6500" b="1" u="sng" dirty="0"/>
              <a:t>photosynthesis</a:t>
            </a:r>
            <a:r>
              <a:rPr lang="en-US" sz="6500" dirty="0"/>
              <a:t> in plants, animals would not survive.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0" y="184248"/>
            <a:ext cx="747330" cy="727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00961" y="2032332"/>
            <a:ext cx="5888359" cy="4727122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800" dirty="0"/>
              <a:t>The process that plants use to make </a:t>
            </a:r>
            <a:r>
              <a:rPr lang="en-US" sz="6800" b="1" dirty="0"/>
              <a:t>FOOD</a:t>
            </a:r>
            <a:r>
              <a:rPr lang="en-US" sz="6800" dirty="0"/>
              <a:t> from sunlight.</a:t>
            </a:r>
          </a:p>
        </p:txBody>
      </p:sp>
    </p:spTree>
    <p:extLst>
      <p:ext uri="{BB962C8B-B14F-4D97-AF65-F5344CB8AC3E}">
        <p14:creationId xmlns:p14="http://schemas.microsoft.com/office/powerpoint/2010/main" val="3401620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475</Words>
  <Application>Microsoft Office PowerPoint</Application>
  <PresentationFormat>Widescreen</PresentationFormat>
  <Paragraphs>140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Tw Cen MT</vt:lpstr>
      <vt:lpstr>Tw Cen MT Condensed</vt:lpstr>
      <vt:lpstr>Wingdings 3</vt:lpstr>
      <vt:lpstr>Integral</vt:lpstr>
      <vt:lpstr>Unit 4: Section 7 vocabulary you need 2 sheets of lined paper</vt:lpstr>
      <vt:lpstr>Do now activity: make 7 diagrams</vt:lpstr>
      <vt:lpstr>Chloroplast</vt:lpstr>
      <vt:lpstr>Chloroplast</vt:lpstr>
      <vt:lpstr>Chloroplast</vt:lpstr>
      <vt:lpstr>PowerPoint Presentation</vt:lpstr>
      <vt:lpstr>photosynthesis</vt:lpstr>
      <vt:lpstr>photosynthesis</vt:lpstr>
      <vt:lpstr>photosynthesis</vt:lpstr>
      <vt:lpstr>PowerPoint Presentation</vt:lpstr>
      <vt:lpstr>glucose</vt:lpstr>
      <vt:lpstr>glucose</vt:lpstr>
      <vt:lpstr>glucose</vt:lpstr>
      <vt:lpstr>PowerPoint Presentation</vt:lpstr>
      <vt:lpstr>mitochondria</vt:lpstr>
      <vt:lpstr>mitochondria</vt:lpstr>
      <vt:lpstr>mitochondria</vt:lpstr>
      <vt:lpstr>PowerPoint Presentation</vt:lpstr>
      <vt:lpstr>ATP</vt:lpstr>
      <vt:lpstr>ATP</vt:lpstr>
      <vt:lpstr>ATP</vt:lpstr>
      <vt:lpstr>PowerPoint Presentation</vt:lpstr>
      <vt:lpstr>energy</vt:lpstr>
      <vt:lpstr>energy</vt:lpstr>
      <vt:lpstr>energy</vt:lpstr>
      <vt:lpstr>PowerPoint Presentation</vt:lpstr>
      <vt:lpstr>Cellular respiration</vt:lpstr>
      <vt:lpstr>Cellular respiration</vt:lpstr>
      <vt:lpstr>Cellular respiration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Section 7 vocabulary you need 2 sheets of lined paper</dc:title>
  <dc:creator>Marie T. Pham</dc:creator>
  <cp:lastModifiedBy>Marie T. Pham</cp:lastModifiedBy>
  <cp:revision>3</cp:revision>
  <dcterms:created xsi:type="dcterms:W3CDTF">2020-02-27T20:00:06Z</dcterms:created>
  <dcterms:modified xsi:type="dcterms:W3CDTF">2020-02-27T20:19:05Z</dcterms:modified>
</cp:coreProperties>
</file>