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9"/>
  </p:notesMasterIdLst>
  <p:sldIdLst>
    <p:sldId id="259" r:id="rId3"/>
    <p:sldId id="409" r:id="rId4"/>
    <p:sldId id="266" r:id="rId5"/>
    <p:sldId id="264" r:id="rId6"/>
    <p:sldId id="265" r:id="rId7"/>
    <p:sldId id="267" r:id="rId8"/>
    <p:sldId id="410" r:id="rId9"/>
    <p:sldId id="262" r:id="rId10"/>
    <p:sldId id="263" r:id="rId11"/>
    <p:sldId id="419" r:id="rId12"/>
    <p:sldId id="35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85" r:id="rId22"/>
    <p:sldId id="425" r:id="rId23"/>
    <p:sldId id="286" r:id="rId24"/>
    <p:sldId id="418" r:id="rId25"/>
    <p:sldId id="290" r:id="rId26"/>
    <p:sldId id="287" r:id="rId27"/>
    <p:sldId id="289" r:id="rId28"/>
    <p:sldId id="420" r:id="rId29"/>
    <p:sldId id="291" r:id="rId30"/>
    <p:sldId id="292" r:id="rId31"/>
    <p:sldId id="293" r:id="rId32"/>
    <p:sldId id="294" r:id="rId33"/>
    <p:sldId id="295" r:id="rId34"/>
    <p:sldId id="421" r:id="rId35"/>
    <p:sldId id="417" r:id="rId36"/>
    <p:sldId id="412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413" r:id="rId45"/>
    <p:sldId id="422" r:id="rId46"/>
    <p:sldId id="304" r:id="rId47"/>
    <p:sldId id="41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415" r:id="rId57"/>
    <p:sldId id="313" r:id="rId58"/>
    <p:sldId id="423" r:id="rId59"/>
    <p:sldId id="334" r:id="rId60"/>
    <p:sldId id="428" r:id="rId61"/>
    <p:sldId id="431" r:id="rId62"/>
    <p:sldId id="426" r:id="rId63"/>
    <p:sldId id="427" r:id="rId64"/>
    <p:sldId id="314" r:id="rId65"/>
    <p:sldId id="315" r:id="rId66"/>
    <p:sldId id="336" r:id="rId67"/>
    <p:sldId id="429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B3"/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7D7CC-8D05-41F9-AFA4-349CB032AF5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95C81-55E2-4497-9DC0-845F6D397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1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glucose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56D97-042C-434E-8E1D-4358CE3DBA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149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NADH</a:t>
            </a:r>
            <a:r>
              <a:rPr lang="en-US" baseline="0" dirty="0"/>
              <a:t> &amp; FADH2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56D97-042C-434E-8E1D-4358CE3DBA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325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56D97-042C-434E-8E1D-4358CE3DBA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097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NAD+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56D97-042C-434E-8E1D-4358CE3DBA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260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H2O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56D97-042C-434E-8E1D-4358CE3DBA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263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dirty="0"/>
              <a:t>the 36 ATP molecules represents 38% of the energy from glucose</a:t>
            </a:r>
          </a:p>
          <a:p>
            <a:pPr lvl="1" eaLnBrk="1" hangingPunct="1"/>
            <a:r>
              <a:rPr lang="en-US" altLang="en-US" dirty="0"/>
              <a:t>the remaining 62% is released as heat and other molecules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E9932-EADE-431C-B890-7F457EFF13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83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oxygen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56D97-042C-434E-8E1D-4358CE3DBA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99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oxygen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56D97-042C-434E-8E1D-4358CE3DBA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28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Cellular</a:t>
            </a:r>
            <a:r>
              <a:rPr lang="en-US" baseline="0" dirty="0"/>
              <a:t> respiration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56D97-042C-434E-8E1D-4358CE3DBA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06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glycolysis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56D97-042C-434E-8E1D-4358CE3DBA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476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oxygen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56D97-042C-434E-8E1D-4358CE3DBA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031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Krebs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56D97-042C-434E-8E1D-4358CE3DBA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684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Pyruvic acid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56D97-042C-434E-8E1D-4358CE3DBA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455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oxygen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56D97-042C-434E-8E1D-4358CE3DBA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43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02D77FD-ADB4-4DAE-B093-58CBF85E6EF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28F6-EB75-4EB2-AA5C-F13829098C1C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896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77FD-ADB4-4DAE-B093-58CBF85E6EF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28F6-EB75-4EB2-AA5C-F138290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9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77FD-ADB4-4DAE-B093-58CBF85E6EF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28F6-EB75-4EB2-AA5C-F13829098C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39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4695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02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447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5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12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76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02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8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77FD-ADB4-4DAE-B093-58CBF85E6EF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28F6-EB75-4EB2-AA5C-F138290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51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62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10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296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B25E2-A290-45C3-BD7A-FCDF965EC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01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77FD-ADB4-4DAE-B093-58CBF85E6EF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28F6-EB75-4EB2-AA5C-F13829098C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955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77FD-ADB4-4DAE-B093-58CBF85E6EF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28F6-EB75-4EB2-AA5C-F138290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77FD-ADB4-4DAE-B093-58CBF85E6EF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28F6-EB75-4EB2-AA5C-F138290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77FD-ADB4-4DAE-B093-58CBF85E6EF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28F6-EB75-4EB2-AA5C-F138290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2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77FD-ADB4-4DAE-B093-58CBF85E6EF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28F6-EB75-4EB2-AA5C-F138290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2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77FD-ADB4-4DAE-B093-58CBF85E6EF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28F6-EB75-4EB2-AA5C-F138290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77FD-ADB4-4DAE-B093-58CBF85E6EF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28F6-EB75-4EB2-AA5C-F13829098C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97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02D77FD-ADB4-4DAE-B093-58CBF85E6EF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26028F6-EB75-4EB2-AA5C-F13829098C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51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972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7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0.png"/><Relationship Id="rId4" Type="http://schemas.openxmlformats.org/officeDocument/2006/relationships/image" Target="../media/image57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1" y="194565"/>
            <a:ext cx="1187849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Essential Question</a:t>
            </a:r>
          </a:p>
          <a:p>
            <a:pPr lvl="0" algn="ctr">
              <a:defRPr/>
            </a:pP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 the 3 Cellular Respiration Reactions.</a:t>
            </a:r>
            <a:r>
              <a:rPr lang="en-US" sz="4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Where does Glycolysis take place? What does it make &amp; use? Where does Krebs Cycle take place? What does it make &amp; use?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does ETC take place? What does it make &amp; use?)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Key-terms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glucose, oxygen, Cellular Respiration, mitochondria, glycolysis,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krebs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cycle, electron transport chain, ATP, aerobic respiration, anaerobic respiration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549" y="4950612"/>
            <a:ext cx="8186601" cy="1463040"/>
          </a:xfrm>
        </p:spPr>
        <p:txBody>
          <a:bodyPr>
            <a:noAutofit/>
          </a:bodyPr>
          <a:lstStyle/>
          <a:p>
            <a:pPr algn="l"/>
            <a:r>
              <a:rPr lang="en-US" altLang="en-US" sz="8000" dirty="0"/>
              <a:t>Section 7-4:</a:t>
            </a:r>
            <a:br>
              <a:rPr lang="en-US" altLang="en-US" sz="8000" dirty="0"/>
            </a:br>
            <a:r>
              <a:rPr lang="en-US" altLang="en-US" sz="8000" dirty="0"/>
              <a:t>Cellular Respiration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0921" y="4842992"/>
            <a:ext cx="35310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Learning Target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Use the chemical equation for cellular respiration to explain how energy stored in food molecules provides energy to the cell.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549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5868" y="0"/>
            <a:ext cx="9720263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Don’t forget to </a:t>
            </a:r>
            <a:r>
              <a:rPr lang="en-US" sz="11500" b="1" u="sng" dirty="0">
                <a:solidFill>
                  <a:srgbClr val="FF0000"/>
                </a:solidFill>
              </a:rPr>
              <a:t>chunk</a:t>
            </a:r>
            <a:r>
              <a:rPr lang="en-US" sz="11500" dirty="0"/>
              <a:t> your notes!</a:t>
            </a:r>
            <a:br>
              <a:rPr lang="en-US" sz="11500" dirty="0"/>
            </a:br>
            <a:r>
              <a:rPr lang="en-US" sz="4000" dirty="0">
                <a:solidFill>
                  <a:srgbClr val="FFFF00"/>
                </a:solidFill>
              </a:rPr>
              <a:t>These notes have 5 chunks. You will need 5 questions.</a:t>
            </a:r>
          </a:p>
        </p:txBody>
      </p:sp>
    </p:spTree>
    <p:extLst>
      <p:ext uri="{BB962C8B-B14F-4D97-AF65-F5344CB8AC3E}">
        <p14:creationId xmlns:p14="http://schemas.microsoft.com/office/powerpoint/2010/main" val="172501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4620" y="612517"/>
            <a:ext cx="11055577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9600" dirty="0">
                <a:solidFill>
                  <a:schemeClr val="tx1"/>
                </a:solidFill>
              </a:rPr>
              <a:t>Reaction #1: Glycolysis</a:t>
            </a:r>
            <a:endParaRPr lang="en-US" altLang="en-US" sz="9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533" y="3132767"/>
            <a:ext cx="2176272" cy="822960"/>
          </a:xfrm>
        </p:spPr>
        <p:txBody>
          <a:bodyPr/>
          <a:lstStyle/>
          <a:p>
            <a:pPr marL="0" lvl="2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en-US" sz="4400" u="sng" dirty="0">
                <a:solidFill>
                  <a:srgbClr val="00B0F0"/>
                </a:solidFill>
              </a:rPr>
              <a:t>Uses: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sz="half" idx="2"/>
          </p:nvPr>
        </p:nvSpPr>
        <p:spPr>
          <a:xfrm>
            <a:off x="909533" y="4006888"/>
            <a:ext cx="2484546" cy="1824446"/>
          </a:xfrm>
        </p:spPr>
        <p:txBody>
          <a:bodyPr>
            <a:noAutofit/>
          </a:bodyPr>
          <a:lstStyle/>
          <a:p>
            <a:pPr marL="571500" lvl="2" indent="-571500"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r>
              <a:rPr lang="en-US" altLang="en-US" sz="4400" dirty="0">
                <a:solidFill>
                  <a:srgbClr val="00B0F0"/>
                </a:solidFill>
              </a:rPr>
              <a:t>Glucose</a:t>
            </a:r>
          </a:p>
          <a:p>
            <a:pPr marL="571500" lvl="2" indent="-571500"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r>
              <a:rPr lang="en-US" altLang="en-US" sz="4400" dirty="0">
                <a:solidFill>
                  <a:srgbClr val="00B0F0"/>
                </a:solidFill>
              </a:rPr>
              <a:t>2 ATP*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183896" y="3132767"/>
            <a:ext cx="4332514" cy="822960"/>
          </a:xfrm>
        </p:spPr>
        <p:txBody>
          <a:bodyPr/>
          <a:lstStyle/>
          <a:p>
            <a:pPr marL="0" lvl="2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en-US" sz="4400" u="sng" dirty="0">
                <a:solidFill>
                  <a:srgbClr val="FFC000"/>
                </a:solidFill>
              </a:rPr>
              <a:t>Makes: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116151" y="4011174"/>
            <a:ext cx="4332514" cy="2035629"/>
          </a:xfrm>
        </p:spPr>
        <p:txBody>
          <a:bodyPr>
            <a:normAutofit fontScale="92500" lnSpcReduction="10000"/>
          </a:bodyPr>
          <a:lstStyle/>
          <a:p>
            <a:pPr marL="571500" lvl="2" indent="-571500"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r>
              <a:rPr lang="en-US" altLang="en-US" sz="4400" dirty="0">
                <a:solidFill>
                  <a:srgbClr val="FFC000"/>
                </a:solidFill>
              </a:rPr>
              <a:t>Net 2 ATP*</a:t>
            </a:r>
          </a:p>
          <a:p>
            <a:pPr marL="571500" lvl="2" indent="-571500"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r>
              <a:rPr lang="en-US" altLang="en-US" sz="4400" dirty="0">
                <a:solidFill>
                  <a:srgbClr val="FFEFBD"/>
                </a:solidFill>
              </a:rPr>
              <a:t>Pyruvic Acid*</a:t>
            </a:r>
          </a:p>
          <a:p>
            <a:pPr marL="571500" lvl="2" indent="-571500"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r>
              <a:rPr lang="en-US" altLang="en-US" sz="4400" dirty="0">
                <a:solidFill>
                  <a:srgbClr val="FFEFBD"/>
                </a:solidFill>
              </a:rPr>
              <a:t>NADH*</a:t>
            </a:r>
          </a:p>
          <a:p>
            <a:pPr marL="0" indent="0">
              <a:buNone/>
            </a:pP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620" y="2061150"/>
            <a:ext cx="7164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Takes place i</a:t>
            </a:r>
            <a:r>
              <a:rPr lang="en-US" sz="4000" dirty="0"/>
              <a:t>n the CYTOPLASM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0517D-17C0-4F2F-A722-4C35FE4D373A}"/>
              </a:ext>
            </a:extLst>
          </p:cNvPr>
          <p:cNvSpPr txBox="1"/>
          <p:nvPr/>
        </p:nvSpPr>
        <p:spPr>
          <a:xfrm>
            <a:off x="5367015" y="5037531"/>
            <a:ext cx="137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olidFill>
                  <a:srgbClr val="FFD9B3"/>
                </a:solidFill>
                <a:latin typeface="+mj-lt"/>
              </a:rPr>
              <a:t>(PYRUVATE)</a:t>
            </a:r>
            <a:endParaRPr lang="en-US" dirty="0">
              <a:solidFill>
                <a:srgbClr val="FFD9B3"/>
              </a:solidFill>
              <a:latin typeface="+mj-lt"/>
            </a:endParaRPr>
          </a:p>
        </p:txBody>
      </p:sp>
      <p:pic>
        <p:nvPicPr>
          <p:cNvPr id="1026" name="Picture 2" descr="Image result for glycolysis">
            <a:extLst>
              <a:ext uri="{FF2B5EF4-FFF2-40B4-BE49-F238E27FC236}">
                <a16:creationId xmlns:a16="http://schemas.microsoft.com/office/drawing/2014/main" id="{8ABBCC90-F782-4F51-A92A-7E5323369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46" y="2414309"/>
            <a:ext cx="4397054" cy="444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55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585216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sz="10000" dirty="0"/>
              <a:t>reaction #1: glycolysis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48708"/>
            <a:ext cx="12192000" cy="828137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altLang="en-US" sz="7000" dirty="0">
                <a:solidFill>
                  <a:srgbClr val="92D050"/>
                </a:solidFill>
              </a:rPr>
              <a:t>Glycolysis</a:t>
            </a:r>
            <a:r>
              <a:rPr lang="en-US" altLang="en-US" sz="7000" dirty="0"/>
              <a:t> happens in the </a:t>
            </a:r>
            <a:r>
              <a:rPr lang="en-US" altLang="en-US" sz="7000" dirty="0">
                <a:solidFill>
                  <a:srgbClr val="92D050"/>
                </a:solidFill>
              </a:rPr>
              <a:t>______</a:t>
            </a:r>
            <a:r>
              <a:rPr lang="en-US" altLang="en-US" sz="7000" dirty="0"/>
              <a:t>.</a:t>
            </a:r>
            <a:endParaRPr lang="en-US" sz="70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t="3132" r="2273" b="13698"/>
          <a:stretch/>
        </p:blipFill>
        <p:spPr>
          <a:xfrm>
            <a:off x="1282460" y="1733909"/>
            <a:ext cx="9627079" cy="4209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45458" y="5893336"/>
            <a:ext cx="32227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cytoplasm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9FB081-1C74-4194-8D23-581A6EAB4E62}"/>
              </a:ext>
            </a:extLst>
          </p:cNvPr>
          <p:cNvSpPr txBox="1"/>
          <p:nvPr/>
        </p:nvSpPr>
        <p:spPr>
          <a:xfrm>
            <a:off x="1282460" y="4358669"/>
            <a:ext cx="1460520" cy="461665"/>
          </a:xfrm>
          <a:prstGeom prst="rect">
            <a:avLst/>
          </a:prstGeom>
          <a:solidFill>
            <a:srgbClr val="FFD9B3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CYTOPLASM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5F83C0B-4419-4FCF-8A4D-BD09BF2D48FD}"/>
              </a:ext>
            </a:extLst>
          </p:cNvPr>
          <p:cNvSpPr/>
          <p:nvPr/>
        </p:nvSpPr>
        <p:spPr>
          <a:xfrm rot="18924111">
            <a:off x="707697" y="5144235"/>
            <a:ext cx="1334319" cy="46166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E3F65C97-5074-4D56-849B-545E1A63CE12}"/>
              </a:ext>
            </a:extLst>
          </p:cNvPr>
          <p:cNvSpPr/>
          <p:nvPr/>
        </p:nvSpPr>
        <p:spPr>
          <a:xfrm>
            <a:off x="5558486" y="1198345"/>
            <a:ext cx="4716379" cy="4745255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585216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sz="10000" dirty="0"/>
              <a:t>reaction #1: glycolysis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76179"/>
            <a:ext cx="12192000" cy="828137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altLang="en-US" sz="8000" dirty="0"/>
              <a:t>Glycolysis needs _______ .</a:t>
            </a:r>
            <a:endParaRPr lang="en-US" sz="8000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1"/>
          <a:stretch/>
        </p:blipFill>
        <p:spPr>
          <a:xfrm>
            <a:off x="0" y="1930937"/>
            <a:ext cx="2578099" cy="3899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1"/>
          <a:stretch/>
        </p:blipFill>
        <p:spPr>
          <a:xfrm>
            <a:off x="5099109" y="1930189"/>
            <a:ext cx="2364297" cy="3899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1"/>
          <a:stretch/>
        </p:blipFill>
        <p:spPr>
          <a:xfrm>
            <a:off x="7463406" y="1930189"/>
            <a:ext cx="2364297" cy="3899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1"/>
          <a:stretch/>
        </p:blipFill>
        <p:spPr>
          <a:xfrm>
            <a:off x="9827703" y="1930189"/>
            <a:ext cx="2364297" cy="3899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1"/>
          <a:stretch/>
        </p:blipFill>
        <p:spPr>
          <a:xfrm>
            <a:off x="2578100" y="1930189"/>
            <a:ext cx="2521010" cy="38991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96729" y="5658990"/>
            <a:ext cx="4192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glucose</a:t>
            </a: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07A36F4D-1B2E-4C13-B8BC-13207F27DFDE}"/>
              </a:ext>
            </a:extLst>
          </p:cNvPr>
          <p:cNvSpPr/>
          <p:nvPr/>
        </p:nvSpPr>
        <p:spPr>
          <a:xfrm>
            <a:off x="84463" y="1430557"/>
            <a:ext cx="2409171" cy="4745255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708EA24A-0C02-44EB-8F16-FFAA2E020F80}"/>
              </a:ext>
            </a:extLst>
          </p:cNvPr>
          <p:cNvSpPr/>
          <p:nvPr/>
        </p:nvSpPr>
        <p:spPr>
          <a:xfrm>
            <a:off x="2655478" y="1507130"/>
            <a:ext cx="2409171" cy="4745255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0792B6CF-D7ED-4F89-93FC-DC3F3D20CB63}"/>
              </a:ext>
            </a:extLst>
          </p:cNvPr>
          <p:cNvSpPr/>
          <p:nvPr/>
        </p:nvSpPr>
        <p:spPr>
          <a:xfrm>
            <a:off x="5093903" y="1548615"/>
            <a:ext cx="2409171" cy="4745255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CD50645F-6F4B-4BE7-87B7-C786985603DC}"/>
              </a:ext>
            </a:extLst>
          </p:cNvPr>
          <p:cNvSpPr/>
          <p:nvPr/>
        </p:nvSpPr>
        <p:spPr>
          <a:xfrm>
            <a:off x="7577687" y="1499284"/>
            <a:ext cx="2409171" cy="4745255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10087620-9236-409F-8D69-AC90DBC02F55}"/>
              </a:ext>
            </a:extLst>
          </p:cNvPr>
          <p:cNvSpPr/>
          <p:nvPr/>
        </p:nvSpPr>
        <p:spPr>
          <a:xfrm>
            <a:off x="9950083" y="1439151"/>
            <a:ext cx="2409171" cy="4745255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2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585216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sz="10000" dirty="0"/>
              <a:t>reaction #1: glycolysis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9843"/>
            <a:ext cx="12192000" cy="8281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6600" dirty="0"/>
              <a:t> Glycolysis does not need ______ .</a:t>
            </a:r>
            <a:endParaRPr lang="en-US" sz="6600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572"/>
            <a:ext cx="5756694" cy="3942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14466" b="9560"/>
          <a:stretch/>
        </p:blipFill>
        <p:spPr>
          <a:xfrm>
            <a:off x="5736566" y="1857572"/>
            <a:ext cx="6455434" cy="3942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27129" y="5629866"/>
            <a:ext cx="2687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oxygen</a:t>
            </a: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783390D0-E5D1-4A8F-957B-F25021AC5885}"/>
              </a:ext>
            </a:extLst>
          </p:cNvPr>
          <p:cNvSpPr/>
          <p:nvPr/>
        </p:nvSpPr>
        <p:spPr>
          <a:xfrm>
            <a:off x="812646" y="1392442"/>
            <a:ext cx="4131402" cy="4745255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CA3E42F2-E135-4BE8-B7B3-871CF5FC87E5}"/>
              </a:ext>
            </a:extLst>
          </p:cNvPr>
          <p:cNvSpPr/>
          <p:nvPr/>
        </p:nvSpPr>
        <p:spPr>
          <a:xfrm>
            <a:off x="7034131" y="1456079"/>
            <a:ext cx="4131402" cy="4745255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sz="10000" dirty="0"/>
              <a:t>reaction #1: glycolysis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2609" y="2061023"/>
            <a:ext cx="6003985" cy="4023360"/>
          </a:xfrm>
        </p:spPr>
        <p:txBody>
          <a:bodyPr>
            <a:normAutofit fontScale="92500"/>
          </a:bodyPr>
          <a:lstStyle/>
          <a:p>
            <a:pPr algn="ctr"/>
            <a:r>
              <a:rPr lang="en-US" altLang="en-US" sz="8000" b="1" u="sng" dirty="0">
                <a:solidFill>
                  <a:srgbClr val="92D050"/>
                </a:solidFill>
              </a:rPr>
              <a:t>Glyco</a:t>
            </a:r>
            <a:r>
              <a:rPr lang="en-US" altLang="en-US" sz="8000" b="1" u="sng" dirty="0"/>
              <a:t>lysis</a:t>
            </a:r>
          </a:p>
          <a:p>
            <a:pPr algn="ctr"/>
            <a:r>
              <a:rPr lang="en-US" sz="8000" dirty="0">
                <a:solidFill>
                  <a:srgbClr val="92D050"/>
                </a:solidFill>
              </a:rPr>
              <a:t>Glucose</a:t>
            </a:r>
            <a:r>
              <a:rPr lang="en-US" sz="8000" dirty="0"/>
              <a:t> + lysis</a:t>
            </a:r>
          </a:p>
          <a:p>
            <a:pPr algn="ctr"/>
            <a:r>
              <a:rPr lang="en-US" sz="5400" dirty="0"/>
              <a:t>It means breaking of </a:t>
            </a:r>
            <a:r>
              <a:rPr lang="en-US" sz="5400" dirty="0">
                <a:solidFill>
                  <a:srgbClr val="92D050"/>
                </a:solidFill>
              </a:rPr>
              <a:t>glucose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 b="5660"/>
          <a:stretch/>
        </p:blipFill>
        <p:spPr>
          <a:xfrm>
            <a:off x="0" y="1858546"/>
            <a:ext cx="5661775" cy="499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76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8000" dirty="0"/>
              <a:t>How glycolysis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0228" y="2352739"/>
            <a:ext cx="5097411" cy="4023360"/>
          </a:xfrm>
        </p:spPr>
        <p:txBody>
          <a:bodyPr>
            <a:normAutofit/>
          </a:bodyPr>
          <a:lstStyle/>
          <a:p>
            <a:pPr algn="ctr"/>
            <a:r>
              <a:rPr lang="en-US" altLang="en-US" sz="8000" b="1" u="sng" dirty="0">
                <a:solidFill>
                  <a:srgbClr val="92D050"/>
                </a:solidFill>
              </a:rPr>
              <a:t>Step 1</a:t>
            </a:r>
            <a:endParaRPr lang="en-US" altLang="en-US" sz="8000" b="1" u="sng" dirty="0"/>
          </a:p>
          <a:p>
            <a:pPr algn="ctr"/>
            <a:r>
              <a:rPr lang="en-US" sz="4800" dirty="0"/>
              <a:t>To start the Glycolysis reaction, </a:t>
            </a:r>
            <a:r>
              <a:rPr lang="en-US" sz="4800" dirty="0">
                <a:solidFill>
                  <a:srgbClr val="92D050"/>
                </a:solidFill>
              </a:rPr>
              <a:t>2 ATP</a:t>
            </a:r>
            <a:r>
              <a:rPr lang="en-US" sz="4800" dirty="0"/>
              <a:t> are used.</a:t>
            </a:r>
          </a:p>
        </p:txBody>
      </p:sp>
      <p:pic>
        <p:nvPicPr>
          <p:cNvPr id="5" name="Picture 5" descr="Glycolysis"/>
          <p:cNvPicPr>
            <a:picLocks noChangeAspect="1" noChangeArrowheads="1"/>
          </p:cNvPicPr>
          <p:nvPr/>
        </p:nvPicPr>
        <p:blipFill rotWithShape="1"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1"/>
          <a:stretch/>
        </p:blipFill>
        <p:spPr>
          <a:xfrm>
            <a:off x="-1" y="1870837"/>
            <a:ext cx="5661775" cy="4987164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AF9873-932D-4C5F-A091-C325450CF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92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9600" dirty="0"/>
              <a:t>How glycolysis works</a:t>
            </a:r>
            <a:endParaRPr lang="en-US" sz="1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892" y="2447831"/>
            <a:ext cx="5634456" cy="402336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altLang="en-US" sz="12800" b="1" u="sng" dirty="0">
                <a:solidFill>
                  <a:srgbClr val="92D050"/>
                </a:solidFill>
              </a:rPr>
              <a:t>Step 2</a:t>
            </a:r>
            <a:endParaRPr lang="en-US" altLang="en-US" sz="12800" b="1" u="sng" dirty="0"/>
          </a:p>
          <a:p>
            <a:pPr algn="ctr"/>
            <a:r>
              <a:rPr lang="en-US" sz="7700" dirty="0"/>
              <a:t>Glucose is broken up and used to make</a:t>
            </a:r>
            <a:r>
              <a:rPr lang="en-US" sz="7700" dirty="0">
                <a:solidFill>
                  <a:srgbClr val="92D050"/>
                </a:solidFill>
              </a:rPr>
              <a:t> Pyruvic Acid. </a:t>
            </a:r>
            <a:r>
              <a:rPr lang="en-US" sz="7700" dirty="0"/>
              <a:t>Pyruvic Acid is sent to the </a:t>
            </a:r>
            <a:r>
              <a:rPr lang="en-US" sz="7700" dirty="0">
                <a:solidFill>
                  <a:srgbClr val="92D050"/>
                </a:solidFill>
              </a:rPr>
              <a:t>Krebs Cycle</a:t>
            </a:r>
            <a:r>
              <a:rPr lang="en-US" sz="7700" dirty="0"/>
              <a:t>.</a:t>
            </a:r>
          </a:p>
        </p:txBody>
      </p:sp>
      <p:pic>
        <p:nvPicPr>
          <p:cNvPr id="5" name="Picture 5" descr="Glycolysis"/>
          <p:cNvPicPr>
            <a:picLocks noChangeAspect="1" noChangeArrowheads="1"/>
          </p:cNvPicPr>
          <p:nvPr/>
        </p:nvPicPr>
        <p:blipFill rotWithShape="1"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360" b="24098"/>
          <a:stretch/>
        </p:blipFill>
        <p:spPr>
          <a:xfrm>
            <a:off x="-1" y="2061023"/>
            <a:ext cx="6096001" cy="4796977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C05BFE-97BD-48BC-A1D0-206D8FCB5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7" name="Picture 5" descr="Glycolysis">
            <a:extLst>
              <a:ext uri="{FF2B5EF4-FFF2-40B4-BE49-F238E27FC236}">
                <a16:creationId xmlns:a16="http://schemas.microsoft.com/office/drawing/2014/main" id="{B4C1859C-3A79-41E1-9049-BA3B54DB1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6" t="153" r="64" b="24098"/>
          <a:stretch/>
        </p:blipFill>
        <p:spPr>
          <a:xfrm>
            <a:off x="4572085" y="2061023"/>
            <a:ext cx="1523915" cy="4768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024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9600" dirty="0"/>
              <a:t>How glycolysis works</a:t>
            </a:r>
            <a:endParaRPr lang="en-US" sz="1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801" y="2061023"/>
            <a:ext cx="5280291" cy="4023360"/>
          </a:xfrm>
        </p:spPr>
        <p:txBody>
          <a:bodyPr>
            <a:noAutofit/>
          </a:bodyPr>
          <a:lstStyle/>
          <a:p>
            <a:pPr algn="ctr"/>
            <a:r>
              <a:rPr lang="en-US" altLang="en-US" sz="8000" b="1" u="sng" dirty="0">
                <a:solidFill>
                  <a:srgbClr val="92D050"/>
                </a:solidFill>
              </a:rPr>
              <a:t>Step 3</a:t>
            </a:r>
            <a:endParaRPr lang="en-US" altLang="en-US" sz="8000" b="1" u="sng" dirty="0"/>
          </a:p>
          <a:p>
            <a:pPr algn="ctr"/>
            <a:r>
              <a:rPr lang="en-US" sz="4800" dirty="0"/>
              <a:t>The electrons from glucose breaking up causes </a:t>
            </a:r>
            <a:r>
              <a:rPr lang="en-US" sz="4800" dirty="0">
                <a:solidFill>
                  <a:srgbClr val="92D050"/>
                </a:solidFill>
              </a:rPr>
              <a:t>NAD+</a:t>
            </a:r>
            <a:r>
              <a:rPr lang="en-US" sz="4800" dirty="0"/>
              <a:t> to make </a:t>
            </a:r>
            <a:r>
              <a:rPr lang="en-US" sz="4800" dirty="0">
                <a:solidFill>
                  <a:srgbClr val="92D050"/>
                </a:solidFill>
                <a:sym typeface="Wingdings" panose="05000000000000000000" pitchFamily="2" charset="2"/>
              </a:rPr>
              <a:t>NADH</a:t>
            </a:r>
            <a:r>
              <a:rPr lang="en-US" sz="4800" dirty="0">
                <a:sym typeface="Wingdings" panose="05000000000000000000" pitchFamily="2" charset="2"/>
              </a:rPr>
              <a:t>. NADH is sent to the </a:t>
            </a:r>
            <a:r>
              <a:rPr lang="en-US" sz="4800" dirty="0">
                <a:solidFill>
                  <a:srgbClr val="92D050"/>
                </a:solidFill>
                <a:sym typeface="Wingdings" panose="05000000000000000000" pitchFamily="2" charset="2"/>
              </a:rPr>
              <a:t>ETC</a:t>
            </a:r>
            <a:r>
              <a:rPr lang="en-US" sz="4800" dirty="0">
                <a:sym typeface="Wingdings" panose="05000000000000000000" pitchFamily="2" charset="2"/>
              </a:rPr>
              <a:t>.</a:t>
            </a:r>
            <a:endParaRPr lang="en-US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0EC366-1AE3-4F9F-B435-BC568AC7F4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7" name="Picture 5" descr="Glycolysis">
            <a:extLst>
              <a:ext uri="{FF2B5EF4-FFF2-40B4-BE49-F238E27FC236}">
                <a16:creationId xmlns:a16="http://schemas.microsoft.com/office/drawing/2014/main" id="{5F507C57-2120-444D-B3FB-BFA1B5FDA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7" t="23758" r="14926"/>
          <a:stretch/>
        </p:blipFill>
        <p:spPr>
          <a:xfrm>
            <a:off x="-1" y="1941667"/>
            <a:ext cx="6081624" cy="4916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76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9600" dirty="0"/>
              <a:t>How glycolysis works</a:t>
            </a:r>
            <a:endParaRPr lang="en-US" sz="1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534" y="2273233"/>
            <a:ext cx="5505060" cy="4023360"/>
          </a:xfrm>
        </p:spPr>
        <p:txBody>
          <a:bodyPr>
            <a:normAutofit fontScale="92500"/>
          </a:bodyPr>
          <a:lstStyle/>
          <a:p>
            <a:pPr algn="ctr"/>
            <a:r>
              <a:rPr lang="en-US" altLang="en-US" sz="8600" b="1" u="sng" dirty="0">
                <a:solidFill>
                  <a:srgbClr val="92D050"/>
                </a:solidFill>
              </a:rPr>
              <a:t>Step 4</a:t>
            </a:r>
            <a:endParaRPr lang="en-US" altLang="en-US" sz="8600" b="1" u="sng" dirty="0"/>
          </a:p>
          <a:p>
            <a:pPr algn="ctr"/>
            <a:r>
              <a:rPr lang="en-US" sz="5200" dirty="0"/>
              <a:t>In the end, the Glycolysis reaction makes 4 ATP, but you only net gain </a:t>
            </a:r>
            <a:r>
              <a:rPr lang="en-US" sz="5200" dirty="0">
                <a:solidFill>
                  <a:srgbClr val="92D050"/>
                </a:solidFill>
              </a:rPr>
              <a:t>2 ATP</a:t>
            </a:r>
            <a:r>
              <a:rPr lang="en-US" sz="5200" dirty="0"/>
              <a:t>.</a:t>
            </a:r>
          </a:p>
        </p:txBody>
      </p:sp>
      <p:pic>
        <p:nvPicPr>
          <p:cNvPr id="5" name="Picture 5" descr="Glycolysis"/>
          <p:cNvPicPr>
            <a:picLocks noChangeAspect="1" noChangeArrowheads="1"/>
          </p:cNvPicPr>
          <p:nvPr/>
        </p:nvPicPr>
        <p:blipFill rotWithShape="1"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6"/>
          <a:stretch/>
        </p:blipFill>
        <p:spPr>
          <a:xfrm>
            <a:off x="0" y="1827298"/>
            <a:ext cx="5900468" cy="5030702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DADCCA-CF5D-4C91-84A7-1EC40AEE1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7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5868" y="0"/>
            <a:ext cx="9720263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Don’t forget to </a:t>
            </a:r>
            <a:r>
              <a:rPr lang="en-US" sz="11500" b="1" u="sng" dirty="0">
                <a:solidFill>
                  <a:srgbClr val="FF0000"/>
                </a:solidFill>
              </a:rPr>
              <a:t>chunk</a:t>
            </a:r>
            <a:r>
              <a:rPr lang="en-US" sz="11500" dirty="0"/>
              <a:t> your notes!</a:t>
            </a:r>
            <a:br>
              <a:rPr lang="en-US" sz="11500" dirty="0"/>
            </a:br>
            <a:r>
              <a:rPr lang="en-US" sz="4000" dirty="0">
                <a:solidFill>
                  <a:srgbClr val="FFFF00"/>
                </a:solidFill>
              </a:rPr>
              <a:t>These notes have 5 chunks. You will need 5 questions.</a:t>
            </a:r>
          </a:p>
        </p:txBody>
      </p:sp>
    </p:spTree>
    <p:extLst>
      <p:ext uri="{BB962C8B-B14F-4D97-AF65-F5344CB8AC3E}">
        <p14:creationId xmlns:p14="http://schemas.microsoft.com/office/powerpoint/2010/main" val="3607094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lycolysis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89184"/>
            <a:ext cx="12192000" cy="496881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9600" dirty="0"/>
              <a:t>How glycolysis works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514230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4620" y="612517"/>
            <a:ext cx="11055577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9600" dirty="0">
                <a:solidFill>
                  <a:schemeClr val="tx1"/>
                </a:solidFill>
              </a:rPr>
              <a:t>Reaction #1: Glycolysis</a:t>
            </a:r>
            <a:endParaRPr lang="en-US" altLang="en-US" sz="9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533" y="3132767"/>
            <a:ext cx="2176272" cy="822960"/>
          </a:xfrm>
        </p:spPr>
        <p:txBody>
          <a:bodyPr/>
          <a:lstStyle/>
          <a:p>
            <a:pPr marL="0" lvl="2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en-US" sz="4400" u="sng" dirty="0">
                <a:solidFill>
                  <a:srgbClr val="00B0F0"/>
                </a:solidFill>
              </a:rPr>
              <a:t>Uses: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sz="half" idx="2"/>
          </p:nvPr>
        </p:nvSpPr>
        <p:spPr>
          <a:xfrm>
            <a:off x="909533" y="4006888"/>
            <a:ext cx="2484546" cy="1824446"/>
          </a:xfrm>
        </p:spPr>
        <p:txBody>
          <a:bodyPr>
            <a:noAutofit/>
          </a:bodyPr>
          <a:lstStyle/>
          <a:p>
            <a:pPr marL="571500" lvl="2" indent="-571500"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r>
              <a:rPr lang="en-US" altLang="en-US" sz="4400" dirty="0">
                <a:solidFill>
                  <a:srgbClr val="00B0F0"/>
                </a:solidFill>
              </a:rPr>
              <a:t>Glucose</a:t>
            </a:r>
          </a:p>
          <a:p>
            <a:pPr marL="571500" lvl="2" indent="-571500"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r>
              <a:rPr lang="en-US" altLang="en-US" sz="4400" dirty="0">
                <a:solidFill>
                  <a:srgbClr val="00B0F0"/>
                </a:solidFill>
              </a:rPr>
              <a:t>2 ATP*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183896" y="3132767"/>
            <a:ext cx="4332514" cy="822960"/>
          </a:xfrm>
        </p:spPr>
        <p:txBody>
          <a:bodyPr/>
          <a:lstStyle/>
          <a:p>
            <a:pPr marL="0" lvl="2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en-US" sz="4400" u="sng" dirty="0">
                <a:solidFill>
                  <a:srgbClr val="FFC000"/>
                </a:solidFill>
              </a:rPr>
              <a:t>Makes: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116151" y="4011174"/>
            <a:ext cx="4332514" cy="2035629"/>
          </a:xfrm>
        </p:spPr>
        <p:txBody>
          <a:bodyPr>
            <a:normAutofit fontScale="92500" lnSpcReduction="10000"/>
          </a:bodyPr>
          <a:lstStyle/>
          <a:p>
            <a:pPr marL="571500" lvl="2" indent="-571500"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r>
              <a:rPr lang="en-US" altLang="en-US" sz="4400" dirty="0">
                <a:solidFill>
                  <a:srgbClr val="FFC000"/>
                </a:solidFill>
              </a:rPr>
              <a:t>Net 2 ATP*</a:t>
            </a:r>
          </a:p>
          <a:p>
            <a:pPr marL="571500" lvl="2" indent="-571500"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r>
              <a:rPr lang="en-US" altLang="en-US" sz="4400" dirty="0">
                <a:solidFill>
                  <a:srgbClr val="FFEFBD"/>
                </a:solidFill>
              </a:rPr>
              <a:t>Pyruvic Acid*</a:t>
            </a:r>
          </a:p>
          <a:p>
            <a:pPr marL="571500" lvl="2" indent="-571500"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r>
              <a:rPr lang="en-US" altLang="en-US" sz="4400" dirty="0">
                <a:solidFill>
                  <a:srgbClr val="FFEFBD"/>
                </a:solidFill>
              </a:rPr>
              <a:t>NADH*</a:t>
            </a:r>
          </a:p>
          <a:p>
            <a:pPr marL="0" indent="0">
              <a:buNone/>
            </a:pP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620" y="2061150"/>
            <a:ext cx="7164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Takes place i</a:t>
            </a:r>
            <a:r>
              <a:rPr lang="en-US" sz="4000" dirty="0"/>
              <a:t>n the CYTOPLASM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0517D-17C0-4F2F-A722-4C35FE4D373A}"/>
              </a:ext>
            </a:extLst>
          </p:cNvPr>
          <p:cNvSpPr txBox="1"/>
          <p:nvPr/>
        </p:nvSpPr>
        <p:spPr>
          <a:xfrm>
            <a:off x="5367015" y="5037531"/>
            <a:ext cx="137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olidFill>
                  <a:srgbClr val="FFD9B3"/>
                </a:solidFill>
                <a:latin typeface="+mj-lt"/>
              </a:rPr>
              <a:t>(PYRUVATE)</a:t>
            </a:r>
            <a:endParaRPr lang="en-US" dirty="0">
              <a:solidFill>
                <a:srgbClr val="FFD9B3"/>
              </a:solidFill>
              <a:latin typeface="+mj-lt"/>
            </a:endParaRPr>
          </a:p>
        </p:txBody>
      </p:sp>
      <p:pic>
        <p:nvPicPr>
          <p:cNvPr id="1026" name="Picture 2" descr="Image result for glycolysis">
            <a:extLst>
              <a:ext uri="{FF2B5EF4-FFF2-40B4-BE49-F238E27FC236}">
                <a16:creationId xmlns:a16="http://schemas.microsoft.com/office/drawing/2014/main" id="{8ABBCC90-F782-4F51-A92A-7E5323369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46" y="2414309"/>
            <a:ext cx="4397054" cy="444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8000" dirty="0"/>
              <a:t>After glycolysis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93083" y="1684371"/>
                <a:ext cx="6003985" cy="402336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2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9B57D3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If there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5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O</m:t>
                        </m:r>
                      </m:e>
                      <m:sub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(oxygen) available</a:t>
                </a:r>
                <a:r>
                  <a:rPr kumimoji="0" lang="en-US" sz="54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after </a:t>
                </a:r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glycolysis, then cellular respiration continues to the second reaction.  </a:t>
                </a:r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83" y="1684371"/>
                <a:ext cx="6003985" cy="4023360"/>
              </a:xfrm>
              <a:prstGeom prst="rect">
                <a:avLst/>
              </a:prstGeom>
              <a:blipFill>
                <a:blip r:embed="rId2"/>
                <a:stretch>
                  <a:fillRect l="-2538" t="-6212" r="-7208" b="-2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10" y="-55382"/>
            <a:ext cx="1644770" cy="1233577"/>
          </a:xfrm>
          <a:prstGeom prst="rect">
            <a:avLst/>
          </a:prstGeom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6B2E3978-4DB2-48F1-9C75-D8498EBE5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436" y="2363507"/>
            <a:ext cx="1800342" cy="27048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Glycolysis</a:t>
            </a:r>
          </a:p>
        </p:txBody>
      </p:sp>
      <p:sp>
        <p:nvSpPr>
          <p:cNvPr id="10" name="Right Arrow 16">
            <a:extLst>
              <a:ext uri="{FF2B5EF4-FFF2-40B4-BE49-F238E27FC236}">
                <a16:creationId xmlns:a16="http://schemas.microsoft.com/office/drawing/2014/main" id="{8C5CBBB8-B4D3-4908-8461-3AB8FC7980F6}"/>
              </a:ext>
            </a:extLst>
          </p:cNvPr>
          <p:cNvSpPr/>
          <p:nvPr/>
        </p:nvSpPr>
        <p:spPr>
          <a:xfrm>
            <a:off x="8869218" y="3432392"/>
            <a:ext cx="1239391" cy="567043"/>
          </a:xfrm>
          <a:prstGeom prst="rightArrow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B02065F5-F68D-495E-BE50-1992241D4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8049" y="2363507"/>
            <a:ext cx="1800341" cy="270481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Krebs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Cycle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659881-05D6-4C3A-9131-DDAF0CD5C259}"/>
                  </a:ext>
                </a:extLst>
              </p:cNvPr>
              <p:cNvSpPr txBox="1"/>
              <p:nvPr/>
            </p:nvSpPr>
            <p:spPr>
              <a:xfrm>
                <a:off x="10429254" y="2363507"/>
                <a:ext cx="1377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dirty="0">
                    <a:solidFill>
                      <a:schemeClr val="bg1"/>
                    </a:solidFill>
                    <a:latin typeface="+mj-lt"/>
                  </a:rPr>
                  <a:t>(NEEDS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659881-05D6-4C3A-9131-DDAF0CD5C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254" y="2363507"/>
                <a:ext cx="1377930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05F7F84-AD89-466C-89CA-3555C9E0022E}"/>
              </a:ext>
            </a:extLst>
          </p:cNvPr>
          <p:cNvSpPr txBox="1"/>
          <p:nvPr/>
        </p:nvSpPr>
        <p:spPr>
          <a:xfrm>
            <a:off x="10429254" y="4698989"/>
            <a:ext cx="137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+mj-lt"/>
              </a:rPr>
              <a:t>(MITOCHONDRIA)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EE0601-7072-474D-8CC7-874A24256969}"/>
              </a:ext>
            </a:extLst>
          </p:cNvPr>
          <p:cNvSpPr txBox="1"/>
          <p:nvPr/>
        </p:nvSpPr>
        <p:spPr>
          <a:xfrm>
            <a:off x="7166374" y="4698989"/>
            <a:ext cx="137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+mj-lt"/>
              </a:rPr>
              <a:t>(CYTOPLASM)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154DD9-B54B-457A-B5FE-C4FAB91AF5E9}"/>
                  </a:ext>
                </a:extLst>
              </p:cNvPr>
              <p:cNvSpPr txBox="1"/>
              <p:nvPr/>
            </p:nvSpPr>
            <p:spPr>
              <a:xfrm>
                <a:off x="7166374" y="2363507"/>
                <a:ext cx="1377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dirty="0">
                    <a:solidFill>
                      <a:schemeClr val="bg1"/>
                    </a:solidFill>
                    <a:latin typeface="+mj-lt"/>
                  </a:rPr>
                  <a:t>(NO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154DD9-B54B-457A-B5FE-C4FAB91AF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374" y="2363507"/>
                <a:ext cx="1377930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95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6324" y="532531"/>
            <a:ext cx="9720072" cy="1499616"/>
          </a:xfrm>
        </p:spPr>
        <p:txBody>
          <a:bodyPr>
            <a:normAutofit/>
          </a:bodyPr>
          <a:lstStyle/>
          <a:p>
            <a:r>
              <a:rPr lang="en-US" sz="8000" dirty="0"/>
              <a:t>After glycolysis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93083" y="1684371"/>
                <a:ext cx="6003985" cy="402336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2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srgbClr val="9B57D3"/>
                  </a:buClr>
                  <a:defRPr/>
                </a:pPr>
                <a:r>
                  <a:rPr lang="en-US" sz="5400" dirty="0">
                    <a:solidFill>
                      <a:prstClr val="white"/>
                    </a:solidFill>
                  </a:rPr>
                  <a:t>If there is </a:t>
                </a:r>
                <a:r>
                  <a:rPr lang="en-US" sz="5400" dirty="0">
                    <a:solidFill>
                      <a:srgbClr val="FF0000"/>
                    </a:solidFill>
                  </a:rPr>
                  <a:t>not enough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5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5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400" dirty="0">
                    <a:solidFill>
                      <a:prstClr val="white"/>
                    </a:solidFill>
                  </a:rPr>
                  <a:t> (oxygen) available, then glycolysis does </a:t>
                </a:r>
                <a:r>
                  <a:rPr lang="en-US" sz="5400" dirty="0">
                    <a:solidFill>
                      <a:srgbClr val="FF0000"/>
                    </a:solidFill>
                  </a:rPr>
                  <a:t>fermentation</a:t>
                </a:r>
                <a:r>
                  <a:rPr lang="en-US" sz="5400" dirty="0">
                    <a:solidFill>
                      <a:prstClr val="white"/>
                    </a:solidFill>
                  </a:rPr>
                  <a:t> over &amp; over again.</a:t>
                </a:r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83" y="1684371"/>
                <a:ext cx="6003985" cy="4023360"/>
              </a:xfrm>
              <a:prstGeom prst="rect">
                <a:avLst/>
              </a:prstGeom>
              <a:blipFill>
                <a:blip r:embed="rId2"/>
                <a:stretch>
                  <a:fillRect l="-1929" t="-6212" r="-6701" b="-2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435" y="48762"/>
            <a:ext cx="1644770" cy="1233577"/>
          </a:xfrm>
          <a:prstGeom prst="rect">
            <a:avLst/>
          </a:prstGeom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6B2E3978-4DB2-48F1-9C75-D8498EBE5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436" y="2363507"/>
            <a:ext cx="1800342" cy="27048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Glycolysis</a:t>
            </a: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B02065F5-F68D-495E-BE50-1992241D4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8049" y="2363507"/>
            <a:ext cx="1800341" cy="270481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Krebs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Cycle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659881-05D6-4C3A-9131-DDAF0CD5C259}"/>
                  </a:ext>
                </a:extLst>
              </p:cNvPr>
              <p:cNvSpPr txBox="1"/>
              <p:nvPr/>
            </p:nvSpPr>
            <p:spPr>
              <a:xfrm>
                <a:off x="10429254" y="2363507"/>
                <a:ext cx="1377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dirty="0">
                    <a:solidFill>
                      <a:schemeClr val="bg1"/>
                    </a:solidFill>
                    <a:latin typeface="+mj-lt"/>
                  </a:rPr>
                  <a:t>(NEEDS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659881-05D6-4C3A-9131-DDAF0CD5C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254" y="2363507"/>
                <a:ext cx="1377930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05F7F84-AD89-466C-89CA-3555C9E0022E}"/>
              </a:ext>
            </a:extLst>
          </p:cNvPr>
          <p:cNvSpPr txBox="1"/>
          <p:nvPr/>
        </p:nvSpPr>
        <p:spPr>
          <a:xfrm>
            <a:off x="10429254" y="4698989"/>
            <a:ext cx="137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+mj-lt"/>
              </a:rPr>
              <a:t>(MITOCHONDRIA)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EE0601-7072-474D-8CC7-874A24256969}"/>
              </a:ext>
            </a:extLst>
          </p:cNvPr>
          <p:cNvSpPr txBox="1"/>
          <p:nvPr/>
        </p:nvSpPr>
        <p:spPr>
          <a:xfrm>
            <a:off x="7166374" y="4698989"/>
            <a:ext cx="137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+mj-lt"/>
              </a:rPr>
              <a:t>(CYTOPLASM)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154DD9-B54B-457A-B5FE-C4FAB91AF5E9}"/>
                  </a:ext>
                </a:extLst>
              </p:cNvPr>
              <p:cNvSpPr txBox="1"/>
              <p:nvPr/>
            </p:nvSpPr>
            <p:spPr>
              <a:xfrm>
                <a:off x="7166374" y="2363507"/>
                <a:ext cx="1377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dirty="0">
                    <a:solidFill>
                      <a:schemeClr val="bg1"/>
                    </a:solidFill>
                    <a:latin typeface="+mj-lt"/>
                  </a:rPr>
                  <a:t>(NO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154DD9-B54B-457A-B5FE-C4FAB91AF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374" y="2363507"/>
                <a:ext cx="1377930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0073101F-809E-457F-8F4C-6CF853779279}"/>
              </a:ext>
            </a:extLst>
          </p:cNvPr>
          <p:cNvSpPr/>
          <p:nvPr/>
        </p:nvSpPr>
        <p:spPr>
          <a:xfrm>
            <a:off x="9940946" y="1343285"/>
            <a:ext cx="2409171" cy="4745255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U-Turn 1">
            <a:extLst>
              <a:ext uri="{FF2B5EF4-FFF2-40B4-BE49-F238E27FC236}">
                <a16:creationId xmlns:a16="http://schemas.microsoft.com/office/drawing/2014/main" id="{06AA5499-B0FF-4831-87CC-0C5EEA905385}"/>
              </a:ext>
            </a:extLst>
          </p:cNvPr>
          <p:cNvSpPr/>
          <p:nvPr/>
        </p:nvSpPr>
        <p:spPr>
          <a:xfrm rot="5400000">
            <a:off x="6385811" y="2800337"/>
            <a:ext cx="4641099" cy="2409171"/>
          </a:xfrm>
          <a:prstGeom prst="utur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16">
            <a:extLst>
              <a:ext uri="{FF2B5EF4-FFF2-40B4-BE49-F238E27FC236}">
                <a16:creationId xmlns:a16="http://schemas.microsoft.com/office/drawing/2014/main" id="{052CCFEE-30AB-4609-8971-8565A8B4F8DE}"/>
              </a:ext>
            </a:extLst>
          </p:cNvPr>
          <p:cNvSpPr/>
          <p:nvPr/>
        </p:nvSpPr>
        <p:spPr>
          <a:xfrm>
            <a:off x="8948658" y="3493300"/>
            <a:ext cx="1239391" cy="567043"/>
          </a:xfrm>
          <a:prstGeom prst="rightArrow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76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8000" dirty="0"/>
              <a:t>After glycolysis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3847" y="1764098"/>
            <a:ext cx="6003985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B57D3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 difference between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aerobic respiration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B57D3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VERSUS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B57D3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aerobic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respiration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B57D3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Tw Cen MT" panose="020B0602020104020603"/>
              </a:rPr>
              <a:t>is…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-893" r="24958" b="48676"/>
          <a:stretch/>
        </p:blipFill>
        <p:spPr>
          <a:xfrm>
            <a:off x="6387832" y="-120770"/>
            <a:ext cx="5804168" cy="697877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CC727E-2364-4CF9-B3A7-FBC9EF3F2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44"/>
            <a:ext cx="1644770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79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8000" dirty="0"/>
              <a:t>After glycolysis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83847" y="2155913"/>
                <a:ext cx="6003985" cy="4555438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2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Clr>
                    <a:srgbClr val="9B57D3"/>
                  </a:buClr>
                  <a:buNone/>
                  <a:defRPr/>
                </a:pPr>
                <a:r>
                  <a:rPr lang="en-US" sz="8000" noProof="0" dirty="0">
                    <a:latin typeface="Tw Cen MT" panose="020B0602020104020603"/>
                  </a:rPr>
                  <a:t>…</a:t>
                </a:r>
                <a:r>
                  <a:rPr lang="en-US" sz="8000" noProof="0" dirty="0">
                    <a:solidFill>
                      <a:srgbClr val="92D050"/>
                    </a:solidFill>
                    <a:latin typeface="Tw Cen MT" panose="020B0602020104020603"/>
                  </a:rPr>
                  <a:t>a</a:t>
                </a:r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erobic respiration </a:t>
                </a:r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needs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8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8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O</m:t>
                        </m:r>
                      </m:e>
                      <m:sub>
                        <m:r>
                          <a:rPr kumimoji="0" lang="en-US" sz="8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8000" dirty="0">
                    <a:solidFill>
                      <a:prstClr val="white"/>
                    </a:solidFill>
                  </a:rPr>
                  <a:t> (oxygen)…</a:t>
                </a:r>
                <a:endPara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47" y="2155913"/>
                <a:ext cx="6003985" cy="4555438"/>
              </a:xfrm>
              <a:prstGeom prst="rect">
                <a:avLst/>
              </a:prstGeom>
              <a:blipFill>
                <a:blip r:embed="rId2"/>
                <a:stretch>
                  <a:fillRect t="-8434" r="-508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8" r="23922" b="36641"/>
          <a:stretch/>
        </p:blipFill>
        <p:spPr>
          <a:xfrm>
            <a:off x="6659592" y="1"/>
            <a:ext cx="5532409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44"/>
            <a:ext cx="1644770" cy="12335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2E3E75F-FAF7-4BD3-B0BF-237A77038C25}"/>
              </a:ext>
            </a:extLst>
          </p:cNvPr>
          <p:cNvSpPr/>
          <p:nvPr/>
        </p:nvSpPr>
        <p:spPr>
          <a:xfrm>
            <a:off x="8588398" y="4061860"/>
            <a:ext cx="642229" cy="416901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2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8000" dirty="0"/>
              <a:t>After glycolysis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r="48665" b="36641"/>
          <a:stretch/>
        </p:blipFill>
        <p:spPr>
          <a:xfrm>
            <a:off x="6599209" y="1"/>
            <a:ext cx="5592791" cy="6858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44"/>
            <a:ext cx="1644770" cy="12335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83847" y="1693030"/>
                <a:ext cx="6003985" cy="4555438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2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Clr>
                    <a:srgbClr val="9B57D3"/>
                  </a:buClr>
                  <a:buNone/>
                  <a:defRPr/>
                </a:pPr>
                <a:r>
                  <a:rPr lang="en-US" sz="7200" dirty="0">
                    <a:latin typeface="Tw Cen MT" panose="020B0602020104020603"/>
                  </a:rPr>
                  <a:t>…a</a:t>
                </a:r>
                <a:r>
                  <a:rPr kumimoji="0" lang="en-US" sz="7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w Cen MT" panose="020B0602020104020603"/>
                  </a:rPr>
                  <a:t>nd</a:t>
                </a:r>
                <a:r>
                  <a: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</a:rPr>
                  <a:t> </a:t>
                </a:r>
                <a:r>
                  <a:rPr kumimoji="0" lang="en-US" sz="7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</a:rPr>
                  <a:t>an</a:t>
                </a:r>
                <a:r>
                  <a: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</a:rPr>
                  <a:t>aerobic</a:t>
                </a:r>
                <a:r>
                  <a:rPr kumimoji="0" lang="en-US" sz="7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w Cen MT" panose="020B0602020104020603"/>
                  </a:rPr>
                  <a:t> </a:t>
                </a:r>
                <a:r>
                  <a: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</a:rPr>
                  <a:t>respiration</a:t>
                </a:r>
                <a:r>
                  <a: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</a:rPr>
                  <a:t> does </a:t>
                </a:r>
                <a:r>
                  <a: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</a:rPr>
                  <a:t>not</a:t>
                </a:r>
                <a:r>
                  <a: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</a:rPr>
                  <a:t>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7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7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kumimoji="0" lang="en-US" sz="7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7200" dirty="0">
                    <a:solidFill>
                      <a:prstClr val="white"/>
                    </a:solidFill>
                  </a:rPr>
                  <a:t> (oxygen).</a:t>
                </a:r>
                <a:endPara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</a:endParaRPr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47" y="1693030"/>
                <a:ext cx="6003985" cy="4555438"/>
              </a:xfrm>
              <a:prstGeom prst="rect">
                <a:avLst/>
              </a:prstGeom>
              <a:blipFill>
                <a:blip r:embed="rId4"/>
                <a:stretch>
                  <a:fillRect l="-7919" t="-7363" r="-12183" b="-2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78633529-3F85-4967-9921-3002D81D3C6A}"/>
              </a:ext>
            </a:extLst>
          </p:cNvPr>
          <p:cNvSpPr/>
          <p:nvPr/>
        </p:nvSpPr>
        <p:spPr>
          <a:xfrm>
            <a:off x="8752027" y="4013735"/>
            <a:ext cx="1604756" cy="4908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8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5868" y="0"/>
            <a:ext cx="9720263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Don’t forget to </a:t>
            </a:r>
            <a:r>
              <a:rPr lang="en-US" sz="11500" b="1" u="sng" dirty="0">
                <a:solidFill>
                  <a:srgbClr val="FF0000"/>
                </a:solidFill>
              </a:rPr>
              <a:t>chunk</a:t>
            </a:r>
            <a:r>
              <a:rPr lang="en-US" sz="11500" dirty="0"/>
              <a:t> your notes!</a:t>
            </a:r>
            <a:br>
              <a:rPr lang="en-US" sz="11500" dirty="0"/>
            </a:br>
            <a:r>
              <a:rPr lang="en-US" sz="4000" dirty="0">
                <a:solidFill>
                  <a:srgbClr val="FFFF00"/>
                </a:solidFill>
              </a:rPr>
              <a:t>These notes have 5 chunks. You will need 5 questions.</a:t>
            </a:r>
          </a:p>
        </p:txBody>
      </p:sp>
    </p:spTree>
    <p:extLst>
      <p:ext uri="{BB962C8B-B14F-4D97-AF65-F5344CB8AC3E}">
        <p14:creationId xmlns:p14="http://schemas.microsoft.com/office/powerpoint/2010/main" val="1196082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>
                <a:solidFill>
                  <a:srgbClr val="FF0000"/>
                </a:solidFill>
              </a:rPr>
              <a:t>An</a:t>
            </a:r>
            <a:r>
              <a:rPr lang="en-US" sz="10000" dirty="0"/>
              <a:t>aerobic respiration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00799" y="2061022"/>
                <a:ext cx="5659655" cy="4719339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en-US" sz="8000" dirty="0">
                    <a:solidFill>
                      <a:srgbClr val="FF0000"/>
                    </a:solidFill>
                  </a:rPr>
                  <a:t>An</a:t>
                </a:r>
                <a:r>
                  <a:rPr lang="en-US" altLang="en-US" sz="8000" dirty="0"/>
                  <a:t>aerobic respiration is fermentation.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altLang="en-US" sz="45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en-US" sz="8000" dirty="0"/>
                  <a:t>Fermentation happens when there </a:t>
                </a:r>
                <a:r>
                  <a:rPr lang="en-US" altLang="en-US" sz="8000" dirty="0">
                    <a:solidFill>
                      <a:srgbClr val="FF0000"/>
                    </a:solidFill>
                  </a:rPr>
                  <a:t>no</a:t>
                </a:r>
                <a:r>
                  <a:rPr lang="en-US" altLang="en-US" sz="8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8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8000" dirty="0">
                    <a:solidFill>
                      <a:prstClr val="white"/>
                    </a:solidFill>
                  </a:rPr>
                  <a:t> (oxygen) available.</a:t>
                </a:r>
                <a:r>
                  <a:rPr lang="en-US" altLang="en-US" sz="8000" dirty="0"/>
                  <a:t> </a:t>
                </a:r>
                <a:endParaRPr lang="en-US" sz="43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00799" y="2061022"/>
                <a:ext cx="5659655" cy="4719339"/>
              </a:xfrm>
              <a:blipFill>
                <a:blip r:embed="rId2"/>
                <a:stretch>
                  <a:fillRect l="-5388" t="-7235" r="-2047" b="-2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89185"/>
            <a:ext cx="6090249" cy="496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32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>
                <a:solidFill>
                  <a:srgbClr val="FF0000"/>
                </a:solidFill>
              </a:rPr>
              <a:t>An</a:t>
            </a:r>
            <a:r>
              <a:rPr lang="en-US" sz="10000" dirty="0"/>
              <a:t>aerobic respiration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90661" y="2061022"/>
                <a:ext cx="6169067" cy="4796977"/>
              </a:xfrm>
            </p:spPr>
            <p:txBody>
              <a:bodyPr>
                <a:normAutofit fontScale="85000" lnSpcReduction="10000"/>
              </a:bodyPr>
              <a:lstStyle/>
              <a:p>
                <a:pPr algn="ctr"/>
                <a:r>
                  <a:rPr lang="en-US" altLang="en-US" sz="8000" b="1" u="sng" dirty="0">
                    <a:solidFill>
                      <a:srgbClr val="FF0000"/>
                    </a:solidFill>
                  </a:rPr>
                  <a:t>Fermentation</a:t>
                </a:r>
                <a:r>
                  <a:rPr lang="en-US" altLang="en-US" sz="8000" dirty="0">
                    <a:solidFill>
                      <a:schemeClr val="tx1"/>
                    </a:solidFill>
                  </a:rPr>
                  <a:t> is when energy is made from food, but there is </a:t>
                </a:r>
                <a:r>
                  <a:rPr lang="en-US" altLang="en-US" sz="8000" dirty="0">
                    <a:solidFill>
                      <a:srgbClr val="FF0000"/>
                    </a:solidFill>
                  </a:rPr>
                  <a:t>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8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8000" dirty="0">
                    <a:solidFill>
                      <a:prstClr val="white"/>
                    </a:solidFill>
                  </a:rPr>
                  <a:t> (oxygen).</a:t>
                </a:r>
                <a:r>
                  <a:rPr lang="en-US" altLang="en-US" sz="8000" dirty="0">
                    <a:solidFill>
                      <a:srgbClr val="92D050"/>
                    </a:solidFill>
                  </a:rPr>
                  <a:t> </a:t>
                </a:r>
                <a:endParaRPr lang="en-US" sz="43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0661" y="2061022"/>
                <a:ext cx="6169067" cy="4796977"/>
              </a:xfrm>
              <a:blipFill>
                <a:blip r:embed="rId2"/>
                <a:stretch>
                  <a:fillRect l="-4743" t="-8513" r="-10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0" r="13411"/>
          <a:stretch/>
        </p:blipFill>
        <p:spPr>
          <a:xfrm>
            <a:off x="0" y="1854678"/>
            <a:ext cx="5736566" cy="500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6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07" y="5035238"/>
            <a:ext cx="10444864" cy="18227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6000" dirty="0"/>
              <a:t>When we eat food, it is broken down into ________ 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32" y="2625397"/>
            <a:ext cx="1660414" cy="1264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3"/>
          <a:stretch/>
        </p:blipFill>
        <p:spPr>
          <a:xfrm>
            <a:off x="0" y="1760623"/>
            <a:ext cx="4937760" cy="3306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6" t="17261" r="16792"/>
          <a:stretch/>
        </p:blipFill>
        <p:spPr>
          <a:xfrm>
            <a:off x="7404918" y="1371191"/>
            <a:ext cx="4173288" cy="36640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53503" y="5821213"/>
            <a:ext cx="2558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glucose</a:t>
            </a:r>
          </a:p>
        </p:txBody>
      </p:sp>
    </p:spTree>
    <p:extLst>
      <p:ext uri="{BB962C8B-B14F-4D97-AF65-F5344CB8AC3E}">
        <p14:creationId xmlns:p14="http://schemas.microsoft.com/office/powerpoint/2010/main" val="341497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>
                <a:solidFill>
                  <a:srgbClr val="FF0000"/>
                </a:solidFill>
              </a:rPr>
              <a:t>An</a:t>
            </a:r>
            <a:r>
              <a:rPr lang="en-US" sz="10000" dirty="0"/>
              <a:t>aerobic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3120" y="2311878"/>
            <a:ext cx="6096000" cy="30451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sz="8000" b="1" dirty="0">
                <a:solidFill>
                  <a:srgbClr val="FFC000"/>
                </a:solidFill>
              </a:rPr>
              <a:t>There are 2 types </a:t>
            </a:r>
            <a:r>
              <a:rPr lang="en-US" altLang="en-US" sz="8000" b="1" u="sng" dirty="0">
                <a:solidFill>
                  <a:srgbClr val="FFC000"/>
                </a:solidFill>
              </a:rPr>
              <a:t>of fermentation:</a:t>
            </a:r>
          </a:p>
          <a:p>
            <a:pPr marL="0" indent="0">
              <a:buNone/>
            </a:pPr>
            <a:r>
              <a:rPr lang="en-US" altLang="en-US" sz="5700" dirty="0">
                <a:solidFill>
                  <a:schemeClr val="tx1"/>
                </a:solidFill>
              </a:rPr>
              <a:t>1. </a:t>
            </a:r>
            <a:r>
              <a:rPr lang="en-US" altLang="en-US" sz="5700" dirty="0"/>
              <a:t>Alcohol </a:t>
            </a:r>
            <a:r>
              <a:rPr lang="en-US" altLang="en-US" sz="5700" dirty="0">
                <a:solidFill>
                  <a:schemeClr val="tx1"/>
                </a:solidFill>
              </a:rPr>
              <a:t>Fermentation</a:t>
            </a:r>
          </a:p>
          <a:p>
            <a:pPr marL="0" indent="0">
              <a:buNone/>
            </a:pPr>
            <a:r>
              <a:rPr lang="en-US" sz="5700" dirty="0"/>
              <a:t>2. </a:t>
            </a:r>
            <a:r>
              <a:rPr lang="en-US" altLang="en-US" sz="5700" dirty="0"/>
              <a:t>Lactic Acid Fermentation</a:t>
            </a:r>
            <a:endParaRPr lang="en-US" sz="57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185"/>
            <a:ext cx="5618672" cy="49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68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981200"/>
                <a:ext cx="6400800" cy="4114800"/>
              </a:xfrm>
            </p:spPr>
            <p:txBody>
              <a:bodyPr>
                <a:noAutofit/>
              </a:bodyPr>
              <a:lstStyle/>
              <a:p>
                <a:r>
                  <a:rPr lang="en-US" altLang="en-US" sz="5000" b="1" u="sng" dirty="0">
                    <a:solidFill>
                      <a:srgbClr val="FFC000"/>
                    </a:solidFill>
                  </a:rPr>
                  <a:t>Alcohol Fermentation</a:t>
                </a:r>
              </a:p>
              <a:p>
                <a:pPr marL="914400" indent="-914400">
                  <a:buFont typeface="+mj-lt"/>
                  <a:buAutoNum type="arabicPeriod"/>
                </a:pPr>
                <a:r>
                  <a:rPr lang="en-US" altLang="en-US" sz="4000" dirty="0"/>
                  <a:t>Breaks down pyruvic acid</a:t>
                </a:r>
              </a:p>
              <a:p>
                <a:pPr marL="914400" indent="-914400">
                  <a:buFont typeface="+mj-lt"/>
                  <a:buAutoNum type="arabicPeriod"/>
                </a:pPr>
                <a:r>
                  <a:rPr lang="en-US" altLang="en-US" sz="4000" dirty="0"/>
                  <a:t>Makes alcohol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4000" dirty="0"/>
                  <a:t> gas</a:t>
                </a:r>
              </a:p>
              <a:p>
                <a:pPr marL="914400" indent="-914400">
                  <a:buFont typeface="+mj-lt"/>
                  <a:buAutoNum type="arabicPeriod"/>
                </a:pPr>
                <a:r>
                  <a:rPr lang="en-US" altLang="en-US" sz="4000" dirty="0"/>
                  <a:t>Performed by yeast cells</a:t>
                </a:r>
              </a:p>
              <a:p>
                <a:pPr marL="914400" indent="-914400">
                  <a:buFont typeface="+mj-lt"/>
                  <a:buAutoNum type="arabicPeriod"/>
                </a:pPr>
                <a:r>
                  <a:rPr lang="en-US" altLang="en-US" sz="4000" dirty="0"/>
                  <a:t>Causes bread dough to rise</a:t>
                </a: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981200"/>
                <a:ext cx="6400800" cy="4114800"/>
              </a:xfrm>
              <a:blipFill>
                <a:blip r:embed="rId2"/>
                <a:stretch>
                  <a:fillRect l="-3619" t="-5333" r="-476" b="-2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250" y="5221"/>
            <a:ext cx="5683899" cy="425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7779738" y="5967471"/>
                <a:ext cx="3633008" cy="904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5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kumimoji="0" lang="en-US" sz="5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O</m:t>
                        </m:r>
                      </m:e>
                      <m:sub>
                        <m:r>
                          <a:rPr kumimoji="0" lang="en-US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altLang="en-US" sz="5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bubbles 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9738" y="5967471"/>
                <a:ext cx="3633008" cy="904222"/>
              </a:xfrm>
              <a:prstGeom prst="rect">
                <a:avLst/>
              </a:prstGeom>
              <a:blipFill>
                <a:blip r:embed="rId4"/>
                <a:stretch>
                  <a:fillRect t="-12162" r="-10235" b="-358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 bwMode="auto">
          <a:xfrm rot="16200000">
            <a:off x="8902417" y="3635175"/>
            <a:ext cx="3154942" cy="1119009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6200000">
            <a:off x="6213302" y="2795280"/>
            <a:ext cx="4389783" cy="1754459"/>
          </a:xfrm>
          <a:prstGeom prst="rightArrow">
            <a:avLst>
              <a:gd name="adj1" fmla="val 30800"/>
              <a:gd name="adj2" fmla="val 50000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5500" dirty="0">
                <a:solidFill>
                  <a:srgbClr val="FF0000"/>
                </a:solidFill>
              </a:rPr>
              <a:t>An</a:t>
            </a:r>
            <a:r>
              <a:rPr lang="en-US" sz="5500" dirty="0"/>
              <a:t>aerobic respiration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4770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9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6096000" cy="4876800"/>
          </a:xfrm>
        </p:spPr>
        <p:txBody>
          <a:bodyPr>
            <a:noAutofit/>
          </a:bodyPr>
          <a:lstStyle/>
          <a:p>
            <a:r>
              <a:rPr lang="en-US" altLang="en-US" sz="4300" b="1" u="sng" dirty="0">
                <a:solidFill>
                  <a:srgbClr val="FFC000"/>
                </a:solidFill>
              </a:rPr>
              <a:t>Lactic Acid Fermentation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en-US" sz="4300" dirty="0"/>
              <a:t>Breaks down pyruvic acid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en-US" sz="4300" dirty="0"/>
              <a:t>Makes lactic acid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en-US" sz="4300" dirty="0"/>
              <a:t>Occurs in muscle cells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en-US" sz="4300" dirty="0"/>
              <a:t>Causes muscles to be sore</a:t>
            </a:r>
          </a:p>
          <a:p>
            <a:endParaRPr lang="en-US" altLang="en-US" sz="4300" dirty="0"/>
          </a:p>
          <a:p>
            <a:endParaRPr lang="en-US" altLang="en-US" sz="43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85" y="0"/>
            <a:ext cx="5706015" cy="431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15201" y="5943601"/>
            <a:ext cx="384738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Lactic acid</a:t>
            </a: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 rot="-5400000">
            <a:off x="7375846" y="3303656"/>
            <a:ext cx="3746740" cy="1452636"/>
          </a:xfrm>
          <a:prstGeom prst="rightArrow">
            <a:avLst>
              <a:gd name="adj1" fmla="val 50000"/>
              <a:gd name="adj2" fmla="val 50072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5500" dirty="0">
                <a:solidFill>
                  <a:srgbClr val="FF0000"/>
                </a:solidFill>
              </a:rPr>
              <a:t>An</a:t>
            </a:r>
            <a:r>
              <a:rPr lang="en-US" sz="5500" dirty="0"/>
              <a:t>aerobic respiration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4770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5868" y="0"/>
            <a:ext cx="9720263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Don’t forget to </a:t>
            </a:r>
            <a:r>
              <a:rPr lang="en-US" sz="11500" b="1" u="sng" dirty="0">
                <a:solidFill>
                  <a:srgbClr val="FF0000"/>
                </a:solidFill>
              </a:rPr>
              <a:t>chunk</a:t>
            </a:r>
            <a:r>
              <a:rPr lang="en-US" sz="11500" dirty="0"/>
              <a:t> your notes!</a:t>
            </a:r>
            <a:br>
              <a:rPr lang="en-US" sz="11500" dirty="0"/>
            </a:br>
            <a:r>
              <a:rPr lang="en-US" sz="4000" dirty="0">
                <a:solidFill>
                  <a:srgbClr val="FFFF00"/>
                </a:solidFill>
              </a:rPr>
              <a:t>These notes have 5 chunks. You will need 5 questions.</a:t>
            </a:r>
          </a:p>
        </p:txBody>
      </p:sp>
    </p:spTree>
    <p:extLst>
      <p:ext uri="{BB962C8B-B14F-4D97-AF65-F5344CB8AC3E}">
        <p14:creationId xmlns:p14="http://schemas.microsoft.com/office/powerpoint/2010/main" val="1274385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4" y="585216"/>
            <a:ext cx="9876785" cy="1499616"/>
          </a:xfrm>
        </p:spPr>
        <p:txBody>
          <a:bodyPr>
            <a:normAutofit fontScale="90000"/>
          </a:bodyPr>
          <a:lstStyle/>
          <a:p>
            <a:r>
              <a:rPr lang="en-US" sz="10000" dirty="0"/>
              <a:t>Reaction #2: KREBS CYCLE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3838754"/>
                <a:ext cx="12192000" cy="3485589"/>
              </a:xfrm>
            </p:spPr>
            <p:txBody>
              <a:bodyPr>
                <a:noAutofit/>
              </a:bodyPr>
              <a:lstStyle/>
              <a:p>
                <a:pPr algn="ctr">
                  <a:defRPr/>
                </a:pPr>
                <a:r>
                  <a:rPr lang="en-US" altLang="en-US" sz="7000" dirty="0">
                    <a:solidFill>
                      <a:schemeClr val="tx1"/>
                    </a:solidFill>
                  </a:rPr>
                  <a:t>If you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70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7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7000" dirty="0">
                    <a:solidFill>
                      <a:schemeClr val="tx1"/>
                    </a:solidFill>
                  </a:rPr>
                  <a:t> (oxygen) after glycolysis, cellular respiration continues to the </a:t>
                </a:r>
                <a:r>
                  <a:rPr lang="en-US" altLang="en-US" sz="7000" u="sng" dirty="0">
                    <a:solidFill>
                      <a:srgbClr val="00B0F0"/>
                    </a:solidFill>
                  </a:rPr>
                  <a:t>Krebs Cycle</a:t>
                </a:r>
                <a:r>
                  <a:rPr lang="en-US" altLang="en-US" sz="7000" dirty="0">
                    <a:solidFill>
                      <a:schemeClr val="tx1"/>
                    </a:solidFill>
                  </a:rPr>
                  <a:t>.</a:t>
                </a:r>
                <a:endParaRPr lang="en-US" sz="7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838754"/>
                <a:ext cx="12192000" cy="3485589"/>
              </a:xfrm>
              <a:blipFill>
                <a:blip r:embed="rId2"/>
                <a:stretch>
                  <a:fillRect t="-9632" r="-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3288753" y="1861503"/>
            <a:ext cx="1298575" cy="18256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Glycolysis</a:t>
            </a: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5346785" y="1861502"/>
            <a:ext cx="1298575" cy="182562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Krebs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Cycle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7404817" y="1861502"/>
            <a:ext cx="1298575" cy="18256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Electron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Transport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Chain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718736" y="2529194"/>
            <a:ext cx="583277" cy="48069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746503" y="2529194"/>
            <a:ext cx="583277" cy="48069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0AD81B-F80E-4C8F-A45C-36A660FEA1BD}"/>
                  </a:ext>
                </a:extLst>
              </p:cNvPr>
              <p:cNvSpPr txBox="1"/>
              <p:nvPr/>
            </p:nvSpPr>
            <p:spPr>
              <a:xfrm>
                <a:off x="5307107" y="1862663"/>
                <a:ext cx="1377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dirty="0">
                    <a:solidFill>
                      <a:schemeClr val="bg1"/>
                    </a:solidFill>
                    <a:latin typeface="+mj-lt"/>
                  </a:rPr>
                  <a:t>(NEEDS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0AD81B-F80E-4C8F-A45C-36A660FEA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107" y="1862663"/>
                <a:ext cx="1377930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5EF4FE94-5362-4A9A-AC5A-5FCA81C098A6}"/>
              </a:ext>
            </a:extLst>
          </p:cNvPr>
          <p:cNvSpPr txBox="1"/>
          <p:nvPr/>
        </p:nvSpPr>
        <p:spPr>
          <a:xfrm>
            <a:off x="5291353" y="3346582"/>
            <a:ext cx="137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+mj-lt"/>
              </a:rPr>
              <a:t>(MITOCHONDRIA)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587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4620" y="612517"/>
            <a:ext cx="11055577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9600" dirty="0">
                <a:solidFill>
                  <a:schemeClr val="tx1"/>
                </a:solidFill>
              </a:rPr>
              <a:t>Reaction #2: Krebs cycle</a:t>
            </a:r>
            <a:endParaRPr lang="en-US" altLang="en-US" sz="9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533" y="3132767"/>
            <a:ext cx="2176272" cy="822960"/>
          </a:xfrm>
        </p:spPr>
        <p:txBody>
          <a:bodyPr/>
          <a:lstStyle/>
          <a:p>
            <a:pPr marL="0" lvl="2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en-US" sz="4400" u="sng" dirty="0">
                <a:solidFill>
                  <a:srgbClr val="00B0F0"/>
                </a:solidFill>
              </a:rPr>
              <a:t>Uses: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sz="half" idx="2"/>
          </p:nvPr>
        </p:nvSpPr>
        <p:spPr>
          <a:xfrm>
            <a:off x="909533" y="4006888"/>
            <a:ext cx="2484546" cy="1824446"/>
          </a:xfrm>
        </p:spPr>
        <p:txBody>
          <a:bodyPr>
            <a:noAutofit/>
          </a:bodyPr>
          <a:lstStyle/>
          <a:p>
            <a:pPr marL="571500" lvl="2" indent="-571500"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r>
              <a:rPr lang="en-US" altLang="en-US" sz="4400" dirty="0">
                <a:solidFill>
                  <a:srgbClr val="00B0F0"/>
                </a:solidFill>
              </a:rPr>
              <a:t>Pyruvic Acid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183896" y="3132767"/>
            <a:ext cx="4332514" cy="822960"/>
          </a:xfrm>
        </p:spPr>
        <p:txBody>
          <a:bodyPr/>
          <a:lstStyle/>
          <a:p>
            <a:pPr marL="0" lvl="2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en-US" sz="4400" u="sng" dirty="0">
                <a:solidFill>
                  <a:srgbClr val="FFC000"/>
                </a:solidFill>
              </a:rPr>
              <a:t>Makes: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116151" y="4011174"/>
                <a:ext cx="4332514" cy="2639883"/>
              </a:xfrm>
            </p:spPr>
            <p:txBody>
              <a:bodyPr>
                <a:normAutofit fontScale="92500" lnSpcReduction="20000"/>
              </a:bodyPr>
              <a:lstStyle/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40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44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b>
                        <m:r>
                          <a:rPr lang="en-US" altLang="en-US" sz="44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sz="4400" dirty="0">
                  <a:solidFill>
                    <a:srgbClr val="FFC000"/>
                  </a:solidFill>
                </a:endParaRPr>
              </a:p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:r>
                  <a:rPr lang="en-US" altLang="en-US" sz="4400" dirty="0">
                    <a:solidFill>
                      <a:srgbClr val="FFC000"/>
                    </a:solidFill>
                  </a:rPr>
                  <a:t>2 ATP</a:t>
                </a:r>
              </a:p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:r>
                  <a:rPr lang="en-US" altLang="en-US" sz="4400" dirty="0">
                    <a:solidFill>
                      <a:srgbClr val="FFEFBD"/>
                    </a:solidFill>
                  </a:rPr>
                  <a:t>NADH*</a:t>
                </a:r>
              </a:p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400" i="1" smtClean="0">
                            <a:solidFill>
                              <a:srgbClr val="FFD9B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4400" b="0" i="0" smtClean="0">
                            <a:solidFill>
                              <a:srgbClr val="FFD9B3"/>
                            </a:solidFill>
                            <a:latin typeface="Cambria Math" panose="02040503050406030204" pitchFamily="18" charset="0"/>
                          </a:rPr>
                          <m:t>FADH</m:t>
                        </m:r>
                      </m:e>
                      <m:sub>
                        <m:r>
                          <a:rPr lang="en-US" altLang="en-US" sz="4400" b="0" i="1">
                            <a:solidFill>
                              <a:srgbClr val="FFD9B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4400" dirty="0">
                    <a:solidFill>
                      <a:srgbClr val="FFD9B3"/>
                    </a:solidFill>
                  </a:rPr>
                  <a:t>*</a:t>
                </a:r>
                <a:endParaRPr lang="en-US" altLang="en-US" sz="4400" dirty="0">
                  <a:solidFill>
                    <a:srgbClr val="FFEFBD"/>
                  </a:solidFill>
                </a:endParaRPr>
              </a:p>
              <a:p>
                <a:pPr marL="0" indent="0">
                  <a:buNone/>
                </a:pPr>
                <a:endParaRPr lang="en-US" sz="44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116151" y="4011174"/>
                <a:ext cx="4332514" cy="2639883"/>
              </a:xfrm>
              <a:blipFill>
                <a:blip r:embed="rId2"/>
                <a:stretch>
                  <a:fillRect l="-5767" b="-5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54620" y="2108106"/>
            <a:ext cx="7637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Takes place i</a:t>
            </a:r>
            <a:r>
              <a:rPr lang="en-US" sz="4000" dirty="0"/>
              <a:t>n the MITOCHONDRIA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0517D-17C0-4F2F-A722-4C35FE4D373A}"/>
              </a:ext>
            </a:extLst>
          </p:cNvPr>
          <p:cNvSpPr txBox="1"/>
          <p:nvPr/>
        </p:nvSpPr>
        <p:spPr>
          <a:xfrm>
            <a:off x="1308704" y="5146449"/>
            <a:ext cx="137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olidFill>
                  <a:srgbClr val="00B0F0"/>
                </a:solidFill>
                <a:latin typeface="+mj-lt"/>
              </a:rPr>
              <a:t>(PYRUVATE)</a:t>
            </a:r>
            <a:endParaRPr lang="en-US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2050" name="Picture 2" descr="Image result for krebs cycle SIMPLE diagram">
            <a:extLst>
              <a:ext uri="{FF2B5EF4-FFF2-40B4-BE49-F238E27FC236}">
                <a16:creationId xmlns:a16="http://schemas.microsoft.com/office/drawing/2014/main" id="{F5BC07E2-025A-4826-900A-F11A98664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36494" r="1832" b="2659"/>
          <a:stretch/>
        </p:blipFill>
        <p:spPr bwMode="auto">
          <a:xfrm>
            <a:off x="7119515" y="2877547"/>
            <a:ext cx="5072485" cy="398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krebs cycle SIMPLE diagram">
            <a:extLst>
              <a:ext uri="{FF2B5EF4-FFF2-40B4-BE49-F238E27FC236}">
                <a16:creationId xmlns:a16="http://schemas.microsoft.com/office/drawing/2014/main" id="{E08A4625-EE87-49B8-B08B-AC14AC4A0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2717" r="83204" b="86950"/>
          <a:stretch/>
        </p:blipFill>
        <p:spPr bwMode="auto">
          <a:xfrm>
            <a:off x="7581528" y="2889579"/>
            <a:ext cx="117048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72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5633049"/>
            <a:ext cx="12192000" cy="1224952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sz="6800" dirty="0"/>
              <a:t>___  ___ happens in </a:t>
            </a:r>
            <a:r>
              <a:rPr lang="en-US" sz="6800" dirty="0">
                <a:solidFill>
                  <a:srgbClr val="00B0F0"/>
                </a:solidFill>
              </a:rPr>
              <a:t>mitochondria</a:t>
            </a:r>
            <a:r>
              <a:rPr lang="en-US" sz="6800" dirty="0"/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0444" y="585216"/>
            <a:ext cx="9876785" cy="1499616"/>
          </a:xfrm>
        </p:spPr>
        <p:txBody>
          <a:bodyPr>
            <a:normAutofit fontScale="90000"/>
          </a:bodyPr>
          <a:lstStyle/>
          <a:p>
            <a:r>
              <a:rPr lang="en-US" sz="10000" dirty="0"/>
              <a:t>reaction #2: KREBS CYCLE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8634"/>
            <a:ext cx="4080156" cy="3914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16" y="1718634"/>
            <a:ext cx="4080156" cy="3914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44" y="1871033"/>
            <a:ext cx="4080156" cy="39144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86626" y="5712691"/>
            <a:ext cx="36391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Krebs  Cycle</a:t>
            </a:r>
          </a:p>
        </p:txBody>
      </p:sp>
    </p:spTree>
    <p:extLst>
      <p:ext uri="{BB962C8B-B14F-4D97-AF65-F5344CB8AC3E}">
        <p14:creationId xmlns:p14="http://schemas.microsoft.com/office/powerpoint/2010/main" val="16092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5633049"/>
            <a:ext cx="12192000" cy="122495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7000" dirty="0"/>
              <a:t>It needs __________   _____ .</a:t>
            </a:r>
            <a:endParaRPr lang="en-US" sz="7000" dirty="0">
              <a:solidFill>
                <a:srgbClr val="00B0F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0445" y="585216"/>
            <a:ext cx="9946220" cy="1499616"/>
          </a:xfrm>
        </p:spPr>
        <p:txBody>
          <a:bodyPr>
            <a:normAutofit fontScale="90000"/>
          </a:bodyPr>
          <a:lstStyle/>
          <a:p>
            <a:r>
              <a:rPr lang="en-US" sz="10000" dirty="0"/>
              <a:t>reaction #2: KREBS CYCLE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13" y="1699490"/>
            <a:ext cx="6021515" cy="4007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3"/>
          <a:stretch/>
        </p:blipFill>
        <p:spPr>
          <a:xfrm>
            <a:off x="1399032" y="2030537"/>
            <a:ext cx="2969970" cy="3430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5433615"/>
            <a:ext cx="32227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Pyruvic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23564" y="5587380"/>
            <a:ext cx="3222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Acid</a:t>
            </a:r>
          </a:p>
        </p:txBody>
      </p:sp>
    </p:spTree>
    <p:extLst>
      <p:ext uri="{BB962C8B-B14F-4D97-AF65-F5344CB8AC3E}">
        <p14:creationId xmlns:p14="http://schemas.microsoft.com/office/powerpoint/2010/main" val="110005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8000" dirty="0"/>
              <a:t>How Krebs cycle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5436" y="2061022"/>
            <a:ext cx="5024388" cy="4796978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en-US" altLang="en-US" sz="24600" b="1" u="sng" dirty="0">
                <a:solidFill>
                  <a:srgbClr val="00B0F0"/>
                </a:solidFill>
              </a:rPr>
              <a:t>Step 1</a:t>
            </a:r>
          </a:p>
          <a:p>
            <a:pPr algn="ctr"/>
            <a:r>
              <a:rPr lang="en-US" altLang="en-US" sz="14800" dirty="0"/>
              <a:t>Pyruvic acid travels </a:t>
            </a:r>
            <a:r>
              <a:rPr lang="en-US" altLang="en-US" sz="14800" dirty="0">
                <a:solidFill>
                  <a:srgbClr val="00B0F0"/>
                </a:solidFill>
              </a:rPr>
              <a:t>from</a:t>
            </a:r>
            <a:r>
              <a:rPr lang="en-US" altLang="en-US" sz="14800" dirty="0"/>
              <a:t> the </a:t>
            </a:r>
            <a:r>
              <a:rPr lang="en-US" altLang="en-US" sz="14800" dirty="0">
                <a:solidFill>
                  <a:srgbClr val="00B0F0"/>
                </a:solidFill>
              </a:rPr>
              <a:t>Glycolysis</a:t>
            </a:r>
            <a:r>
              <a:rPr lang="en-US" altLang="en-US" sz="14800" dirty="0"/>
              <a:t> reaction in the cytoplasm </a:t>
            </a:r>
            <a:r>
              <a:rPr lang="en-US" altLang="en-US" sz="14800" dirty="0">
                <a:solidFill>
                  <a:srgbClr val="00B0F0"/>
                </a:solidFill>
              </a:rPr>
              <a:t>to</a:t>
            </a:r>
            <a:r>
              <a:rPr lang="en-US" altLang="en-US" sz="14800" dirty="0"/>
              <a:t> the </a:t>
            </a:r>
            <a:r>
              <a:rPr lang="en-US" altLang="en-US" sz="14800" dirty="0">
                <a:solidFill>
                  <a:srgbClr val="00B0F0"/>
                </a:solidFill>
              </a:rPr>
              <a:t>Krebs Cycle </a:t>
            </a:r>
            <a:r>
              <a:rPr lang="en-US" altLang="en-US" sz="14800" dirty="0"/>
              <a:t>reaction in the mitochondria.</a:t>
            </a:r>
            <a:endParaRPr lang="en-US" sz="1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t="7239" r="18740" b="26105"/>
          <a:stretch/>
        </p:blipFill>
        <p:spPr>
          <a:xfrm>
            <a:off x="0" y="2061023"/>
            <a:ext cx="6449757" cy="4796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BF91B1-1BC7-4D85-A6E2-B53D7ACA2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6E92BB-9A91-44C9-A444-41A4F898A7F3}"/>
              </a:ext>
            </a:extLst>
          </p:cNvPr>
          <p:cNvSpPr txBox="1"/>
          <p:nvPr/>
        </p:nvSpPr>
        <p:spPr>
          <a:xfrm>
            <a:off x="0" y="2061022"/>
            <a:ext cx="1460520" cy="461665"/>
          </a:xfrm>
          <a:prstGeom prst="rect">
            <a:avLst/>
          </a:prstGeom>
          <a:solidFill>
            <a:srgbClr val="FFD9B3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CYTOPLASM</a:t>
            </a:r>
          </a:p>
        </p:txBody>
      </p:sp>
      <p:sp>
        <p:nvSpPr>
          <p:cNvPr id="9" name="Right Arrow 16">
            <a:extLst>
              <a:ext uri="{FF2B5EF4-FFF2-40B4-BE49-F238E27FC236}">
                <a16:creationId xmlns:a16="http://schemas.microsoft.com/office/drawing/2014/main" id="{F3A4F932-FDAF-4862-8D42-E709F6C430E7}"/>
              </a:ext>
            </a:extLst>
          </p:cNvPr>
          <p:cNvSpPr/>
          <p:nvPr/>
        </p:nvSpPr>
        <p:spPr>
          <a:xfrm>
            <a:off x="1661359" y="4687504"/>
            <a:ext cx="3680662" cy="57751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ight Arrow 16">
            <a:extLst>
              <a:ext uri="{FF2B5EF4-FFF2-40B4-BE49-F238E27FC236}">
                <a16:creationId xmlns:a16="http://schemas.microsoft.com/office/drawing/2014/main" id="{E7D50687-1478-4F14-A499-243CDB399B2E}"/>
              </a:ext>
            </a:extLst>
          </p:cNvPr>
          <p:cNvSpPr/>
          <p:nvPr/>
        </p:nvSpPr>
        <p:spPr>
          <a:xfrm>
            <a:off x="1489395" y="2051397"/>
            <a:ext cx="2177829" cy="57751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2790D3-E501-49B5-BBE2-27D49C4A5FF6}"/>
              </a:ext>
            </a:extLst>
          </p:cNvPr>
          <p:cNvSpPr txBox="1"/>
          <p:nvPr/>
        </p:nvSpPr>
        <p:spPr>
          <a:xfrm>
            <a:off x="-1" y="6207907"/>
            <a:ext cx="1896177" cy="461665"/>
          </a:xfrm>
          <a:prstGeom prst="rect">
            <a:avLst/>
          </a:prstGeom>
          <a:solidFill>
            <a:srgbClr val="FFD9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PYRUVIC ACID</a:t>
            </a:r>
          </a:p>
        </p:txBody>
      </p:sp>
    </p:spTree>
    <p:extLst>
      <p:ext uri="{BB962C8B-B14F-4D97-AF65-F5344CB8AC3E}">
        <p14:creationId xmlns:p14="http://schemas.microsoft.com/office/powerpoint/2010/main" val="51650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8000" dirty="0"/>
              <a:t>How Krebs cycle 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45179" y="2061023"/>
                <a:ext cx="5396564" cy="4796978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altLang="en-US" sz="8000" b="1" u="sng" dirty="0">
                    <a:solidFill>
                      <a:srgbClr val="00B0F0"/>
                    </a:solidFill>
                  </a:rPr>
                  <a:t>Step 2</a:t>
                </a:r>
              </a:p>
              <a:p>
                <a:pPr algn="ctr"/>
                <a:r>
                  <a:rPr lang="en-US" altLang="en-US" sz="4800" dirty="0">
                    <a:solidFill>
                      <a:srgbClr val="00B0F0"/>
                    </a:solidFill>
                  </a:rPr>
                  <a:t>Pyruvic acid</a:t>
                </a:r>
                <a:r>
                  <a:rPr lang="en-US" altLang="en-US" sz="4800" dirty="0"/>
                  <a:t> is broken down to 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6200" dirty="0"/>
                  <a:t>. </a:t>
                </a:r>
                <a:endParaRPr lang="en-US" sz="6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45179" y="2061023"/>
                <a:ext cx="5396564" cy="4796978"/>
              </a:xfrm>
              <a:blipFill>
                <a:blip r:embed="rId2"/>
                <a:stretch>
                  <a:fillRect t="-8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31952" r="34968" b="22352"/>
          <a:stretch/>
        </p:blipFill>
        <p:spPr>
          <a:xfrm>
            <a:off x="0" y="2061023"/>
            <a:ext cx="6279511" cy="3913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91F6F2-47CA-4A9A-BE18-315336769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8D0140-01F4-4F72-AA02-C94C98789220}"/>
              </a:ext>
            </a:extLst>
          </p:cNvPr>
          <p:cNvSpPr txBox="1"/>
          <p:nvPr/>
        </p:nvSpPr>
        <p:spPr>
          <a:xfrm>
            <a:off x="0" y="3105834"/>
            <a:ext cx="1010653" cy="646331"/>
          </a:xfrm>
          <a:prstGeom prst="rect">
            <a:avLst/>
          </a:prstGeom>
          <a:solidFill>
            <a:srgbClr val="FFD9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PYRUVIC ACID</a:t>
            </a:r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40BBFCB3-C9DE-4AAF-B2DB-A4A06184A627}"/>
              </a:ext>
            </a:extLst>
          </p:cNvPr>
          <p:cNvSpPr/>
          <p:nvPr/>
        </p:nvSpPr>
        <p:spPr>
          <a:xfrm rot="5400000">
            <a:off x="2492589" y="3723414"/>
            <a:ext cx="1835300" cy="1010654"/>
          </a:xfrm>
          <a:prstGeom prst="ben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8A24B0-864E-4FE2-BF99-170889D44D42}"/>
              </a:ext>
            </a:extLst>
          </p:cNvPr>
          <p:cNvSpPr/>
          <p:nvPr/>
        </p:nvSpPr>
        <p:spPr>
          <a:xfrm>
            <a:off x="3445843" y="5265019"/>
            <a:ext cx="933651" cy="635267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0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35238"/>
            <a:ext cx="12192000" cy="18227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6000" dirty="0"/>
              <a:t>Cellular respiration is a process that turns </a:t>
            </a:r>
            <a:r>
              <a:rPr lang="en-US" altLang="en-US" sz="6000" dirty="0">
                <a:solidFill>
                  <a:srgbClr val="FFC000"/>
                </a:solidFill>
              </a:rPr>
              <a:t>FOOD (glucose) INTO ENERGY</a:t>
            </a:r>
            <a:r>
              <a:rPr lang="en-US" altLang="en-US" sz="60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0284"/>
            <a:ext cx="5067300" cy="2762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50" y="618203"/>
            <a:ext cx="4678834" cy="4524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32" y="2625397"/>
            <a:ext cx="1660414" cy="126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509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8000" dirty="0"/>
              <a:t>How Krebs cycle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5932" y="2454114"/>
            <a:ext cx="4809744" cy="3532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8000" b="1" u="sng" dirty="0">
                <a:solidFill>
                  <a:srgbClr val="00B0F0"/>
                </a:solidFill>
              </a:rPr>
              <a:t>Step 3</a:t>
            </a:r>
          </a:p>
          <a:p>
            <a:pPr algn="ctr"/>
            <a:r>
              <a:rPr lang="en-US" altLang="en-US" sz="5200" dirty="0">
                <a:solidFill>
                  <a:srgbClr val="00B0F0"/>
                </a:solidFill>
              </a:rPr>
              <a:t>ATP</a:t>
            </a:r>
            <a:r>
              <a:rPr lang="en-US" altLang="en-US" sz="5200" dirty="0"/>
              <a:t> is produced from </a:t>
            </a:r>
            <a:r>
              <a:rPr lang="en-US" altLang="en-US" sz="5200" dirty="0">
                <a:solidFill>
                  <a:srgbClr val="00B0F0"/>
                </a:solidFill>
              </a:rPr>
              <a:t>ADP + P</a:t>
            </a:r>
            <a:r>
              <a:rPr lang="en-US" altLang="en-US" sz="5400" dirty="0"/>
              <a:t>.</a:t>
            </a:r>
            <a:r>
              <a:rPr lang="en-US" altLang="en-US" sz="5200" dirty="0"/>
              <a:t> </a:t>
            </a:r>
            <a:endParaRPr lang="en-US" sz="52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43452" r="25600" b="7400"/>
          <a:stretch/>
        </p:blipFill>
        <p:spPr>
          <a:xfrm>
            <a:off x="696324" y="1968139"/>
            <a:ext cx="4809744" cy="4503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CC6919-B375-4C73-AE4A-D09FE97D34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5422EC1-707F-4CF5-A575-45663C079C86}"/>
              </a:ext>
            </a:extLst>
          </p:cNvPr>
          <p:cNvSpPr/>
          <p:nvPr/>
        </p:nvSpPr>
        <p:spPr>
          <a:xfrm>
            <a:off x="1586563" y="5671486"/>
            <a:ext cx="1664637" cy="80043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8000" dirty="0"/>
              <a:t>How Krebs cycle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8316" y="2151359"/>
            <a:ext cx="4742046" cy="451906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en-US" sz="8000" b="1" u="sng" dirty="0">
                <a:solidFill>
                  <a:srgbClr val="00B0F0"/>
                </a:solidFill>
              </a:rPr>
              <a:t>Step 4</a:t>
            </a:r>
          </a:p>
          <a:p>
            <a:pPr algn="ctr"/>
            <a:r>
              <a:rPr lang="en-US" altLang="en-US" sz="4800" dirty="0">
                <a:solidFill>
                  <a:srgbClr val="00B0F0"/>
                </a:solidFill>
              </a:rPr>
              <a:t>NADH</a:t>
            </a:r>
            <a:r>
              <a:rPr lang="en-US" altLang="en-US" sz="4800" dirty="0"/>
              <a:t> is produced from </a:t>
            </a:r>
            <a:r>
              <a:rPr lang="en-US" altLang="en-US" sz="4800" dirty="0">
                <a:solidFill>
                  <a:srgbClr val="00B0F0"/>
                </a:solidFill>
              </a:rPr>
              <a:t>NAD+</a:t>
            </a:r>
            <a:r>
              <a:rPr lang="en-US" altLang="en-US" sz="4800" dirty="0"/>
              <a:t>. Then, NADH is sent to the </a:t>
            </a:r>
            <a:r>
              <a:rPr lang="en-US" altLang="en-US" sz="4800" dirty="0">
                <a:solidFill>
                  <a:srgbClr val="00B0F0"/>
                </a:solidFill>
              </a:rPr>
              <a:t>ETC</a:t>
            </a:r>
            <a:r>
              <a:rPr lang="en-US" altLang="en-US" sz="4800" dirty="0"/>
              <a:t>.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t="43717" r="4923" b="19985"/>
          <a:stretch/>
        </p:blipFill>
        <p:spPr>
          <a:xfrm>
            <a:off x="0" y="1963780"/>
            <a:ext cx="6519672" cy="4894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EA73C7-AA38-4A9C-A4D5-DED70AF3E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73F73D8-ECE3-44F3-8A2A-03E63637F129}"/>
              </a:ext>
            </a:extLst>
          </p:cNvPr>
          <p:cNvSpPr/>
          <p:nvPr/>
        </p:nvSpPr>
        <p:spPr>
          <a:xfrm>
            <a:off x="4880007" y="5852160"/>
            <a:ext cx="1463041" cy="635267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8000" dirty="0"/>
              <a:t>How Krebs cycle 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07191" y="2061023"/>
                <a:ext cx="4764505" cy="4422809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altLang="en-US" sz="8000" b="1" u="sng" dirty="0">
                    <a:solidFill>
                      <a:srgbClr val="00B0F0"/>
                    </a:solidFill>
                  </a:rPr>
                  <a:t>Step 5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FADH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4800" dirty="0"/>
                  <a:t> is produced from </a:t>
                </a:r>
                <a:r>
                  <a:rPr lang="en-US" altLang="en-US" sz="4800" dirty="0">
                    <a:solidFill>
                      <a:srgbClr val="00B0F0"/>
                    </a:solidFill>
                  </a:rPr>
                  <a:t>FAD</a:t>
                </a:r>
                <a:r>
                  <a:rPr lang="en-US" altLang="en-US" sz="4800" dirty="0"/>
                  <a:t>. 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FADH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4800" dirty="0"/>
                  <a:t> is sent to the </a:t>
                </a:r>
                <a:r>
                  <a:rPr lang="en-US" altLang="en-US" sz="4800" dirty="0">
                    <a:solidFill>
                      <a:srgbClr val="00B0F0"/>
                    </a:solidFill>
                  </a:rPr>
                  <a:t>ETC</a:t>
                </a:r>
                <a:r>
                  <a:rPr lang="en-US" altLang="en-US" sz="4800" dirty="0"/>
                  <a:t>.</a:t>
                </a:r>
                <a:endParaRPr lang="en-US" sz="48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7191" y="2061023"/>
                <a:ext cx="4764505" cy="4422809"/>
              </a:xfrm>
              <a:blipFill>
                <a:blip r:embed="rId2"/>
                <a:stretch>
                  <a:fillRect l="-3836" t="-8678" r="-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3" t="44114" r="25784" b="21045"/>
          <a:stretch/>
        </p:blipFill>
        <p:spPr>
          <a:xfrm>
            <a:off x="0" y="2028103"/>
            <a:ext cx="6574536" cy="48298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6E1E9F-AE5C-4526-BE0F-E3F888B79A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763BFE9-B41D-41BD-8045-33920F0F1EDC}"/>
              </a:ext>
            </a:extLst>
          </p:cNvPr>
          <p:cNvSpPr/>
          <p:nvPr/>
        </p:nvSpPr>
        <p:spPr>
          <a:xfrm>
            <a:off x="308008" y="5149517"/>
            <a:ext cx="1309036" cy="78927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5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4620" y="612517"/>
            <a:ext cx="11055577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9600" dirty="0">
                <a:solidFill>
                  <a:schemeClr val="tx1"/>
                </a:solidFill>
              </a:rPr>
              <a:t>Reaction #2: Krebs cycle</a:t>
            </a:r>
            <a:endParaRPr lang="en-US" altLang="en-US" sz="9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533" y="3132767"/>
            <a:ext cx="2176272" cy="822960"/>
          </a:xfrm>
        </p:spPr>
        <p:txBody>
          <a:bodyPr/>
          <a:lstStyle/>
          <a:p>
            <a:pPr marL="0" lvl="2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en-US" sz="4400" u="sng" dirty="0">
                <a:solidFill>
                  <a:srgbClr val="00B0F0"/>
                </a:solidFill>
              </a:rPr>
              <a:t>Uses: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sz="half" idx="2"/>
          </p:nvPr>
        </p:nvSpPr>
        <p:spPr>
          <a:xfrm>
            <a:off x="909533" y="4006888"/>
            <a:ext cx="2484546" cy="1824446"/>
          </a:xfrm>
        </p:spPr>
        <p:txBody>
          <a:bodyPr>
            <a:noAutofit/>
          </a:bodyPr>
          <a:lstStyle/>
          <a:p>
            <a:pPr marL="571500" lvl="2" indent="-571500"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r>
              <a:rPr lang="en-US" altLang="en-US" sz="4400" dirty="0">
                <a:solidFill>
                  <a:srgbClr val="00B0F0"/>
                </a:solidFill>
              </a:rPr>
              <a:t>Pyruvic Acid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183896" y="3132767"/>
            <a:ext cx="4332514" cy="822960"/>
          </a:xfrm>
        </p:spPr>
        <p:txBody>
          <a:bodyPr/>
          <a:lstStyle/>
          <a:p>
            <a:pPr marL="0" lvl="2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en-US" sz="4400" u="sng" dirty="0">
                <a:solidFill>
                  <a:srgbClr val="FFC000"/>
                </a:solidFill>
              </a:rPr>
              <a:t>Makes: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116151" y="4011174"/>
                <a:ext cx="4332514" cy="2639883"/>
              </a:xfrm>
            </p:spPr>
            <p:txBody>
              <a:bodyPr>
                <a:normAutofit fontScale="92500" lnSpcReduction="20000"/>
              </a:bodyPr>
              <a:lstStyle/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40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44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b>
                        <m:r>
                          <a:rPr lang="en-US" altLang="en-US" sz="44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sz="4400" dirty="0">
                  <a:solidFill>
                    <a:srgbClr val="FFC000"/>
                  </a:solidFill>
                </a:endParaRPr>
              </a:p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:r>
                  <a:rPr lang="en-US" altLang="en-US" sz="4400" dirty="0">
                    <a:solidFill>
                      <a:srgbClr val="FFC000"/>
                    </a:solidFill>
                  </a:rPr>
                  <a:t>2 ATP</a:t>
                </a:r>
              </a:p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:r>
                  <a:rPr lang="en-US" altLang="en-US" sz="4400" dirty="0">
                    <a:solidFill>
                      <a:srgbClr val="FFEFBD"/>
                    </a:solidFill>
                  </a:rPr>
                  <a:t>NADH*</a:t>
                </a:r>
              </a:p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400" i="1" smtClean="0">
                            <a:solidFill>
                              <a:srgbClr val="FFD9B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4400" b="0" i="0" smtClean="0">
                            <a:solidFill>
                              <a:srgbClr val="FFD9B3"/>
                            </a:solidFill>
                            <a:latin typeface="Cambria Math" panose="02040503050406030204" pitchFamily="18" charset="0"/>
                          </a:rPr>
                          <m:t>FADH</m:t>
                        </m:r>
                      </m:e>
                      <m:sub>
                        <m:r>
                          <a:rPr lang="en-US" altLang="en-US" sz="4400" b="0" i="1">
                            <a:solidFill>
                              <a:srgbClr val="FFD9B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4400" dirty="0">
                    <a:solidFill>
                      <a:srgbClr val="FFD9B3"/>
                    </a:solidFill>
                  </a:rPr>
                  <a:t>*</a:t>
                </a:r>
                <a:endParaRPr lang="en-US" altLang="en-US" sz="4400" dirty="0">
                  <a:solidFill>
                    <a:srgbClr val="FFEFBD"/>
                  </a:solidFill>
                </a:endParaRPr>
              </a:p>
              <a:p>
                <a:pPr marL="0" indent="0">
                  <a:buNone/>
                </a:pPr>
                <a:endParaRPr lang="en-US" sz="44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116151" y="4011174"/>
                <a:ext cx="4332514" cy="2639883"/>
              </a:xfrm>
              <a:blipFill>
                <a:blip r:embed="rId2"/>
                <a:stretch>
                  <a:fillRect l="-5767" b="-5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54620" y="2108106"/>
            <a:ext cx="7637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Takes place i</a:t>
            </a:r>
            <a:r>
              <a:rPr lang="en-US" sz="4000" dirty="0"/>
              <a:t>n the MITOCHONDRIA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0517D-17C0-4F2F-A722-4C35FE4D373A}"/>
              </a:ext>
            </a:extLst>
          </p:cNvPr>
          <p:cNvSpPr txBox="1"/>
          <p:nvPr/>
        </p:nvSpPr>
        <p:spPr>
          <a:xfrm>
            <a:off x="1308704" y="5146449"/>
            <a:ext cx="137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olidFill>
                  <a:srgbClr val="00B0F0"/>
                </a:solidFill>
                <a:latin typeface="+mj-lt"/>
              </a:rPr>
              <a:t>(PYRUVATE)</a:t>
            </a:r>
            <a:endParaRPr lang="en-US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2050" name="Picture 2" descr="Image result for krebs cycle SIMPLE diagram">
            <a:extLst>
              <a:ext uri="{FF2B5EF4-FFF2-40B4-BE49-F238E27FC236}">
                <a16:creationId xmlns:a16="http://schemas.microsoft.com/office/drawing/2014/main" id="{F5BC07E2-025A-4826-900A-F11A98664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36494" r="1832" b="2659"/>
          <a:stretch/>
        </p:blipFill>
        <p:spPr bwMode="auto">
          <a:xfrm>
            <a:off x="7119515" y="2877547"/>
            <a:ext cx="5072485" cy="398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krebs cycle SIMPLE diagram">
            <a:extLst>
              <a:ext uri="{FF2B5EF4-FFF2-40B4-BE49-F238E27FC236}">
                <a16:creationId xmlns:a16="http://schemas.microsoft.com/office/drawing/2014/main" id="{E08A4625-EE87-49B8-B08B-AC14AC4A0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2717" r="83204" b="86950"/>
          <a:stretch/>
        </p:blipFill>
        <p:spPr bwMode="auto">
          <a:xfrm>
            <a:off x="7581528" y="2889579"/>
            <a:ext cx="117048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71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5868" y="0"/>
            <a:ext cx="9720263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Don’t forget to </a:t>
            </a:r>
            <a:r>
              <a:rPr lang="en-US" sz="11500" b="1" u="sng" dirty="0">
                <a:solidFill>
                  <a:srgbClr val="FF0000"/>
                </a:solidFill>
              </a:rPr>
              <a:t>chunk</a:t>
            </a:r>
            <a:r>
              <a:rPr lang="en-US" sz="11500" dirty="0"/>
              <a:t> your notes!</a:t>
            </a:r>
            <a:br>
              <a:rPr lang="en-US" sz="11500" dirty="0"/>
            </a:br>
            <a:r>
              <a:rPr lang="en-US" sz="4000" dirty="0">
                <a:solidFill>
                  <a:srgbClr val="FFFF00"/>
                </a:solidFill>
              </a:rPr>
              <a:t>These notes have 5 chunks. You will need 5 questions.</a:t>
            </a:r>
          </a:p>
        </p:txBody>
      </p:sp>
    </p:spTree>
    <p:extLst>
      <p:ext uri="{BB962C8B-B14F-4D97-AF65-F5344CB8AC3E}">
        <p14:creationId xmlns:p14="http://schemas.microsoft.com/office/powerpoint/2010/main" val="42048604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Reaction #3: ETC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2230"/>
            <a:ext cx="12192000" cy="25321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7000" dirty="0">
                <a:solidFill>
                  <a:schemeClr val="tx1"/>
                </a:solidFill>
              </a:rPr>
              <a:t>After Krebs Cycle, cellular respiration continues to the </a:t>
            </a:r>
            <a:r>
              <a:rPr lang="en-US" altLang="en-US" sz="7000" u="sng" dirty="0">
                <a:solidFill>
                  <a:srgbClr val="00B0F0"/>
                </a:solidFill>
              </a:rPr>
              <a:t>ETC</a:t>
            </a:r>
            <a:r>
              <a:rPr lang="en-US" altLang="en-US" sz="7000" dirty="0">
                <a:solidFill>
                  <a:schemeClr val="tx1"/>
                </a:solidFill>
              </a:rPr>
              <a:t>.</a:t>
            </a:r>
            <a:endParaRPr lang="en-US" sz="7000" dirty="0">
              <a:solidFill>
                <a:schemeClr val="tx1"/>
              </a:solidFill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3288753" y="1861503"/>
            <a:ext cx="1298575" cy="18256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Glycolysis</a:t>
            </a: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5346785" y="1861502"/>
            <a:ext cx="1298575" cy="18256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Krebs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Cycle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7404817" y="1861502"/>
            <a:ext cx="1298575" cy="182562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Electron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Transport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Chain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718736" y="2529194"/>
            <a:ext cx="583277" cy="48069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746503" y="2529194"/>
            <a:ext cx="583277" cy="48069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13F94E-8062-4AF0-BDEF-A4053A317C15}"/>
                  </a:ext>
                </a:extLst>
              </p:cNvPr>
              <p:cNvSpPr txBox="1"/>
              <p:nvPr/>
            </p:nvSpPr>
            <p:spPr>
              <a:xfrm>
                <a:off x="5307107" y="1862663"/>
                <a:ext cx="1377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dirty="0">
                    <a:solidFill>
                      <a:schemeClr val="bg1"/>
                    </a:solidFill>
                    <a:latin typeface="+mj-lt"/>
                  </a:rPr>
                  <a:t>(NEEDS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13F94E-8062-4AF0-BDEF-A4053A317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107" y="1862663"/>
                <a:ext cx="1377930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455382E-574B-4B10-BA3F-A365CF068922}"/>
              </a:ext>
            </a:extLst>
          </p:cNvPr>
          <p:cNvSpPr txBox="1"/>
          <p:nvPr/>
        </p:nvSpPr>
        <p:spPr>
          <a:xfrm>
            <a:off x="5291353" y="3346582"/>
            <a:ext cx="137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+mj-lt"/>
              </a:rPr>
              <a:t>(MITOCHONDRIA)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EA1713-857B-466D-AE34-BF4771E9B5A4}"/>
                  </a:ext>
                </a:extLst>
              </p:cNvPr>
              <p:cNvSpPr txBox="1"/>
              <p:nvPr/>
            </p:nvSpPr>
            <p:spPr>
              <a:xfrm>
                <a:off x="7355482" y="1862663"/>
                <a:ext cx="1377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dirty="0">
                    <a:solidFill>
                      <a:schemeClr val="bg1"/>
                    </a:solidFill>
                    <a:latin typeface="+mj-lt"/>
                  </a:rPr>
                  <a:t>(NEEDS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EA1713-857B-466D-AE34-BF4771E9B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482" y="1862663"/>
                <a:ext cx="1377930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DCE8E99-BFC6-491D-86A7-B467DB0FB026}"/>
              </a:ext>
            </a:extLst>
          </p:cNvPr>
          <p:cNvSpPr txBox="1"/>
          <p:nvPr/>
        </p:nvSpPr>
        <p:spPr>
          <a:xfrm>
            <a:off x="7365139" y="3361118"/>
            <a:ext cx="137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+mj-lt"/>
              </a:rPr>
              <a:t>(MITOCHONDRIA)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7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4" grpId="0"/>
      <p:bldP spid="20" grpId="0"/>
      <p:bldP spid="21" grpId="0"/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4620" y="612517"/>
            <a:ext cx="11055577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9600" dirty="0">
                <a:solidFill>
                  <a:schemeClr val="tx1"/>
                </a:solidFill>
              </a:rPr>
              <a:t>Reaction #3: ETC</a:t>
            </a:r>
            <a:endParaRPr lang="en-US" altLang="en-US" sz="9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897" y="3132767"/>
            <a:ext cx="2176272" cy="822960"/>
          </a:xfrm>
        </p:spPr>
        <p:txBody>
          <a:bodyPr/>
          <a:lstStyle/>
          <a:p>
            <a:pPr marL="0" lvl="2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en-US" sz="4400" u="sng" dirty="0">
                <a:solidFill>
                  <a:srgbClr val="00B0F0"/>
                </a:solidFill>
              </a:rPr>
              <a:t>Uses: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27" name="Rectangle 3"/>
              <p:cNvSpPr>
                <a:spLocks noGrp="1" noRot="1" noChangeArrowheads="1"/>
              </p:cNvSpPr>
              <p:nvPr>
                <p:ph sz="half" idx="2"/>
              </p:nvPr>
            </p:nvSpPr>
            <p:spPr>
              <a:xfrm>
                <a:off x="645265" y="4006769"/>
                <a:ext cx="2603688" cy="1824446"/>
              </a:xfrm>
            </p:spPr>
            <p:txBody>
              <a:bodyPr>
                <a:noAutofit/>
              </a:bodyPr>
              <a:lstStyle/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:r>
                  <a:rPr lang="en-US" altLang="en-US" sz="4400" dirty="0">
                    <a:solidFill>
                      <a:srgbClr val="9BE5FF"/>
                    </a:solidFill>
                  </a:rPr>
                  <a:t>NADH*</a:t>
                </a:r>
              </a:p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400" i="1">
                            <a:solidFill>
                              <a:srgbClr val="9BE5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4400">
                            <a:solidFill>
                              <a:srgbClr val="9BE5FF"/>
                            </a:solidFill>
                            <a:latin typeface="Cambria Math" panose="02040503050406030204" pitchFamily="18" charset="0"/>
                          </a:rPr>
                          <m:t>FADH</m:t>
                        </m:r>
                      </m:e>
                      <m:sub>
                        <m:r>
                          <a:rPr lang="en-US" altLang="en-US" sz="4400" i="1">
                            <a:solidFill>
                              <a:srgbClr val="9BE5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4400" dirty="0">
                    <a:solidFill>
                      <a:srgbClr val="9BE5FF"/>
                    </a:solidFill>
                  </a:rPr>
                  <a:t>*</a:t>
                </a:r>
              </a:p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44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en-US" sz="4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sz="4400" dirty="0">
                  <a:solidFill>
                    <a:srgbClr val="00B0F0"/>
                  </a:solidFill>
                </a:endParaRPr>
              </a:p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:endParaRPr lang="en-US" altLang="en-US" sz="44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5265" y="4006769"/>
                <a:ext cx="2603688" cy="1824446"/>
              </a:xfrm>
              <a:blipFill>
                <a:blip r:embed="rId2"/>
                <a:stretch>
                  <a:fillRect l="-10539" t="-10667" r="-8431" b="-19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3365747" y="3132767"/>
            <a:ext cx="4332514" cy="822960"/>
          </a:xfrm>
        </p:spPr>
        <p:txBody>
          <a:bodyPr/>
          <a:lstStyle/>
          <a:p>
            <a:pPr marL="0" lvl="2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en-US" sz="4400" u="sng" dirty="0">
                <a:solidFill>
                  <a:srgbClr val="FFC000"/>
                </a:solidFill>
              </a:rPr>
              <a:t>Makes: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3615319" y="4006769"/>
                <a:ext cx="4332514" cy="2639883"/>
              </a:xfrm>
            </p:spPr>
            <p:txBody>
              <a:bodyPr>
                <a:normAutofit fontScale="92500" lnSpcReduction="20000"/>
              </a:bodyPr>
              <a:lstStyle/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:r>
                  <a:rPr lang="en-US" altLang="en-US" sz="4400" dirty="0">
                    <a:solidFill>
                      <a:srgbClr val="FFC000"/>
                    </a:solidFill>
                  </a:rPr>
                  <a:t>32 ATP</a:t>
                </a:r>
              </a:p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:r>
                  <a:rPr lang="en-US" altLang="en-US" sz="4400" dirty="0">
                    <a:solidFill>
                      <a:srgbClr val="FFC000"/>
                    </a:solidFill>
                  </a:rPr>
                  <a:t>NAD+</a:t>
                </a:r>
              </a:p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:r>
                  <a:rPr lang="en-US" altLang="en-US" sz="4400" dirty="0">
                    <a:solidFill>
                      <a:srgbClr val="FFC000"/>
                    </a:solidFill>
                  </a:rPr>
                  <a:t>FAD</a:t>
                </a:r>
              </a:p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44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440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4400" dirty="0">
                    <a:solidFill>
                      <a:srgbClr val="FFC000"/>
                    </a:solidFill>
                  </a:rPr>
                  <a:t>O</a:t>
                </a:r>
              </a:p>
              <a:p>
                <a:pPr marL="0" indent="0">
                  <a:buNone/>
                </a:pPr>
                <a:endParaRPr lang="en-US" sz="44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3615319" y="4006769"/>
                <a:ext cx="4332514" cy="2639883"/>
              </a:xfrm>
              <a:blipFill>
                <a:blip r:embed="rId3"/>
                <a:stretch>
                  <a:fillRect l="-5767" t="-10162" b="-1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54620" y="2108106"/>
            <a:ext cx="7637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Takes place i</a:t>
            </a:r>
            <a:r>
              <a:rPr lang="en-US" sz="4000" dirty="0"/>
              <a:t>n the MITOCHONDRIA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76227F-429A-4A55-BFB7-E56E49D4E91F}"/>
              </a:ext>
            </a:extLst>
          </p:cNvPr>
          <p:cNvSpPr txBox="1"/>
          <p:nvPr/>
        </p:nvSpPr>
        <p:spPr>
          <a:xfrm>
            <a:off x="894816" y="6128226"/>
            <a:ext cx="137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olidFill>
                  <a:srgbClr val="00B0F0"/>
                </a:solidFill>
                <a:latin typeface="+mj-lt"/>
              </a:rPr>
              <a:t>OXYGEN</a:t>
            </a:r>
            <a:endParaRPr lang="en-US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9ED34C-6398-4636-9897-663F6CB87680}"/>
              </a:ext>
            </a:extLst>
          </p:cNvPr>
          <p:cNvSpPr txBox="1"/>
          <p:nvPr/>
        </p:nvSpPr>
        <p:spPr>
          <a:xfrm>
            <a:off x="4011799" y="6260170"/>
            <a:ext cx="137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+mj-lt"/>
              </a:rPr>
              <a:t>WATER</a:t>
            </a:r>
          </a:p>
        </p:txBody>
      </p:sp>
      <p:pic>
        <p:nvPicPr>
          <p:cNvPr id="4098" name="Picture 2" descr="Image result for electron transport chain simple diagram">
            <a:extLst>
              <a:ext uri="{FF2B5EF4-FFF2-40B4-BE49-F238E27FC236}">
                <a16:creationId xmlns:a16="http://schemas.microsoft.com/office/drawing/2014/main" id="{562C79BE-B0F4-4DCC-99C3-A94346427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25" y="2846826"/>
            <a:ext cx="5781575" cy="40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40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5633049"/>
            <a:ext cx="12192000" cy="122495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7000" dirty="0"/>
              <a:t>ETC happens in the </a:t>
            </a:r>
            <a:r>
              <a:rPr lang="en-US" sz="7000" dirty="0">
                <a:solidFill>
                  <a:srgbClr val="00B0F0"/>
                </a:solidFill>
              </a:rPr>
              <a:t>mitochondria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0445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Reaction #3: ETC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8634"/>
            <a:ext cx="4080156" cy="3914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16" y="1718634"/>
            <a:ext cx="4080156" cy="3914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44" y="1871033"/>
            <a:ext cx="4080156" cy="391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139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Reaction #3: ETC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76179"/>
            <a:ext cx="12192000" cy="8281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8000" dirty="0"/>
              <a:t>ETC needs _______ .</a:t>
            </a:r>
            <a:endParaRPr lang="en-US" sz="8000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572"/>
            <a:ext cx="5756694" cy="3942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14466" b="9560"/>
          <a:stretch/>
        </p:blipFill>
        <p:spPr>
          <a:xfrm>
            <a:off x="5736566" y="1857572"/>
            <a:ext cx="6455434" cy="3942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2208" y="5505471"/>
            <a:ext cx="32227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oxygen</a:t>
            </a:r>
          </a:p>
        </p:txBody>
      </p:sp>
    </p:spTree>
    <p:extLst>
      <p:ext uri="{BB962C8B-B14F-4D97-AF65-F5344CB8AC3E}">
        <p14:creationId xmlns:p14="http://schemas.microsoft.com/office/powerpoint/2010/main" val="197691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4882551"/>
            <a:ext cx="12192000" cy="19754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7000" dirty="0"/>
              <a:t>ETC receives _____ &amp; _____ from glycolysis and Krebs Cycle.</a:t>
            </a:r>
            <a:endParaRPr lang="en-US" sz="7000" dirty="0">
              <a:solidFill>
                <a:srgbClr val="00B0F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0445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Reaction #3: ETC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3588" r="2450" b="48367"/>
          <a:stretch/>
        </p:blipFill>
        <p:spPr>
          <a:xfrm>
            <a:off x="0" y="1837944"/>
            <a:ext cx="121920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1073" y="4890555"/>
            <a:ext cx="3222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NADH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614221" y="4786301"/>
                <a:ext cx="322279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6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FADH</m:t>
                          </m:r>
                        </m:e>
                        <m:sub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221" y="4786301"/>
                <a:ext cx="3222794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26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35238"/>
            <a:ext cx="12191999" cy="1822762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altLang="en-US" sz="6000" dirty="0"/>
              <a:t>Cellular respiration is </a:t>
            </a:r>
            <a:r>
              <a:rPr lang="en-US" altLang="en-US" sz="6000" dirty="0">
                <a:solidFill>
                  <a:srgbClr val="FF0000"/>
                </a:solidFill>
              </a:rPr>
              <a:t>aerobic respiration</a:t>
            </a:r>
            <a:r>
              <a:rPr lang="en-US" altLang="en-US" sz="6000" dirty="0"/>
              <a:t> because it needs </a:t>
            </a:r>
            <a:r>
              <a:rPr lang="en-US" altLang="en-US" sz="6000" dirty="0">
                <a:solidFill>
                  <a:srgbClr val="FFC000"/>
                </a:solidFill>
              </a:rPr>
              <a:t>____ .</a:t>
            </a:r>
            <a:endParaRPr lang="en-US" alt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5"/>
          <a:stretch/>
        </p:blipFill>
        <p:spPr>
          <a:xfrm>
            <a:off x="0" y="1768336"/>
            <a:ext cx="3999346" cy="3266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308" y="1768336"/>
            <a:ext cx="4442691" cy="3266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46" y="1768336"/>
            <a:ext cx="3749962" cy="3266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4212" y="5946619"/>
            <a:ext cx="1754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oxygen</a:t>
            </a:r>
          </a:p>
        </p:txBody>
      </p:sp>
    </p:spTree>
    <p:extLst>
      <p:ext uri="{BB962C8B-B14F-4D97-AF65-F5344CB8AC3E}">
        <p14:creationId xmlns:p14="http://schemas.microsoft.com/office/powerpoint/2010/main" val="32136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How ETC 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77802" y="2061023"/>
                <a:ext cx="5714198" cy="4796976"/>
              </a:xfrm>
            </p:spPr>
            <p:txBody>
              <a:bodyPr>
                <a:normAutofit fontScale="85000" lnSpcReduction="20000"/>
              </a:bodyPr>
              <a:lstStyle/>
              <a:p>
                <a:pPr algn="ctr"/>
                <a:r>
                  <a:rPr lang="en-US" altLang="en-US" sz="8000" b="1" u="sng" dirty="0">
                    <a:solidFill>
                      <a:srgbClr val="00B0F0"/>
                    </a:solidFill>
                  </a:rPr>
                  <a:t>Step 1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altLang="en-US" sz="5600" dirty="0"/>
                  <a:t>ETC r</a:t>
                </a:r>
                <a:r>
                  <a:rPr lang="en-US" altLang="en-US" sz="5600" dirty="0">
                    <a:solidFill>
                      <a:schemeClr val="tx1"/>
                    </a:solidFill>
                  </a:rPr>
                  <a:t>eceives high-energy electrons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6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56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FADH</m:t>
                        </m:r>
                      </m:e>
                      <m:sub>
                        <m:r>
                          <a:rPr lang="en-US" sz="5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600" dirty="0">
                    <a:solidFill>
                      <a:srgbClr val="00B0F0"/>
                    </a:solidFill>
                  </a:rPr>
                  <a:t> </a:t>
                </a:r>
                <a:r>
                  <a:rPr lang="en-US" sz="5600" dirty="0">
                    <a:solidFill>
                      <a:schemeClr val="tx1"/>
                    </a:solidFill>
                  </a:rPr>
                  <a:t>and </a:t>
                </a:r>
                <a:r>
                  <a:rPr lang="en-US" sz="5600" dirty="0">
                    <a:solidFill>
                      <a:srgbClr val="00B0F0"/>
                    </a:solidFill>
                  </a:rPr>
                  <a:t>NADH</a:t>
                </a:r>
                <a:r>
                  <a:rPr lang="en-US" sz="5600" dirty="0">
                    <a:solidFill>
                      <a:schemeClr val="tx1"/>
                    </a:solidFill>
                  </a:rPr>
                  <a:t> from Glycolysis and Krebs Cycle.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802" y="2061023"/>
                <a:ext cx="5714198" cy="4796976"/>
              </a:xfrm>
              <a:blipFill>
                <a:blip r:embed="rId2"/>
                <a:stretch>
                  <a:fillRect t="-10165" r="-1281" b="-3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t="7179" r="7859" b="60009"/>
          <a:stretch/>
        </p:blipFill>
        <p:spPr>
          <a:xfrm>
            <a:off x="0" y="2061023"/>
            <a:ext cx="6280236" cy="4334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005AE6-9F96-46F1-8A39-1B2E863F76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542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How ETC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015" y="2061023"/>
            <a:ext cx="6003985" cy="479697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altLang="en-US" sz="8600" b="1" u="sng" dirty="0">
                <a:solidFill>
                  <a:srgbClr val="00B0F0"/>
                </a:solidFill>
              </a:rPr>
              <a:t>Step 2</a:t>
            </a:r>
          </a:p>
          <a:p>
            <a:pPr algn="ctr">
              <a:lnSpc>
                <a:spcPct val="120000"/>
              </a:lnSpc>
            </a:pPr>
            <a:r>
              <a:rPr lang="en-US" altLang="en-US" sz="5200" dirty="0">
                <a:solidFill>
                  <a:schemeClr val="tx1"/>
                </a:solidFill>
              </a:rPr>
              <a:t>Uses the electrons to change</a:t>
            </a:r>
          </a:p>
          <a:p>
            <a:pPr algn="ctr">
              <a:lnSpc>
                <a:spcPct val="120000"/>
              </a:lnSpc>
            </a:pPr>
            <a:r>
              <a:rPr lang="en-US" altLang="en-US" sz="5200" dirty="0">
                <a:solidFill>
                  <a:srgbClr val="00B0F0"/>
                </a:solidFill>
              </a:rPr>
              <a:t>ADP + P </a:t>
            </a:r>
            <a:r>
              <a:rPr lang="en-US" altLang="en-US" sz="5200" dirty="0">
                <a:solidFill>
                  <a:srgbClr val="00B0F0"/>
                </a:solidFill>
                <a:sym typeface="Wingdings" panose="05000000000000000000" pitchFamily="2" charset="2"/>
              </a:rPr>
              <a:t> ATP</a:t>
            </a:r>
          </a:p>
          <a:p>
            <a:pPr algn="ctr">
              <a:lnSpc>
                <a:spcPct val="120000"/>
              </a:lnSpc>
            </a:pPr>
            <a:r>
              <a:rPr lang="en-US" sz="5200" dirty="0">
                <a:sym typeface="Wingdings" panose="05000000000000000000" pitchFamily="2" charset="2"/>
              </a:rPr>
              <a:t>with ATP synthase</a:t>
            </a:r>
            <a:endParaRPr lang="en-US" sz="5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3" t="17671"/>
          <a:stretch/>
        </p:blipFill>
        <p:spPr>
          <a:xfrm>
            <a:off x="-13286" y="1824153"/>
            <a:ext cx="6109286" cy="50338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747954-FDC3-4092-8DA8-8A175223B1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914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How ETC 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88015" y="1886770"/>
                <a:ext cx="6003985" cy="4971229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altLang="en-US" sz="8000" b="1" u="sng" dirty="0">
                    <a:solidFill>
                      <a:srgbClr val="00B0F0"/>
                    </a:solidFill>
                  </a:rPr>
                  <a:t>Step 3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en-US" sz="4800" dirty="0">
                    <a:solidFill>
                      <a:schemeClr val="tx1"/>
                    </a:solidFill>
                  </a:rPr>
                  <a:t>Now that the electrons are used,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</a:rPr>
                          <m:t>FADH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changes to </a:t>
                </a:r>
                <a:r>
                  <a:rPr lang="en-US" sz="4800" dirty="0">
                    <a:solidFill>
                      <a:srgbClr val="00B0F0"/>
                    </a:solidFill>
                  </a:rPr>
                  <a:t>______</a:t>
                </a:r>
                <a:r>
                  <a:rPr lang="en-US" sz="4800" dirty="0">
                    <a:solidFill>
                      <a:schemeClr val="tx1"/>
                    </a:solidFill>
                  </a:rPr>
                  <a:t> 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8015" y="1886770"/>
                <a:ext cx="6003985" cy="4971229"/>
              </a:xfrm>
              <a:blipFill>
                <a:blip r:embed="rId3"/>
                <a:stretch>
                  <a:fillRect t="-7730" r="-5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17334" r="50950" b="11210"/>
          <a:stretch/>
        </p:blipFill>
        <p:spPr>
          <a:xfrm>
            <a:off x="0" y="1886771"/>
            <a:ext cx="6057181" cy="4971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04999" y="4796978"/>
            <a:ext cx="3222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367E70-13D5-4190-8B46-8DC2FD4EBB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3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How ETC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015" y="1474424"/>
            <a:ext cx="6003985" cy="5383575"/>
          </a:xfrm>
        </p:spPr>
        <p:txBody>
          <a:bodyPr>
            <a:normAutofit/>
          </a:bodyPr>
          <a:lstStyle/>
          <a:p>
            <a:pPr algn="ctr"/>
            <a:r>
              <a:rPr lang="en-US" altLang="en-US" sz="8600" b="1" u="sng" dirty="0">
                <a:solidFill>
                  <a:srgbClr val="00B0F0"/>
                </a:solidFill>
              </a:rPr>
              <a:t>Step 4</a:t>
            </a:r>
          </a:p>
          <a:p>
            <a:pPr algn="ctr">
              <a:lnSpc>
                <a:spcPct val="120000"/>
              </a:lnSpc>
            </a:pPr>
            <a:r>
              <a:rPr lang="en-US" altLang="en-US" sz="5200" dirty="0">
                <a:solidFill>
                  <a:schemeClr val="tx1"/>
                </a:solidFill>
              </a:rPr>
              <a:t>Now that the electrons are used, NADH </a:t>
            </a:r>
            <a:r>
              <a:rPr lang="en-US" sz="5200" dirty="0">
                <a:solidFill>
                  <a:schemeClr val="tx1"/>
                </a:solidFill>
              </a:rPr>
              <a:t>changes to </a:t>
            </a:r>
            <a:r>
              <a:rPr lang="en-US" sz="5200" dirty="0">
                <a:solidFill>
                  <a:srgbClr val="00B0F0"/>
                </a:solidFill>
              </a:rPr>
              <a:t>________</a:t>
            </a:r>
            <a:r>
              <a:rPr lang="en-US" sz="5200" dirty="0">
                <a:solidFill>
                  <a:schemeClr val="tx1"/>
                </a:solidFill>
              </a:rPr>
              <a:t> 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0" r="75025" b="10133"/>
          <a:stretch/>
        </p:blipFill>
        <p:spPr>
          <a:xfrm>
            <a:off x="0" y="1901951"/>
            <a:ext cx="5917548" cy="4956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8610" y="5685435"/>
            <a:ext cx="3222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NAD+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AB8FB4-258B-475F-B1D3-66CBC34286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2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How ETC 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88015" y="1474424"/>
                <a:ext cx="6003985" cy="5383575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altLang="en-US" sz="8000" b="1" u="sng" dirty="0">
                    <a:solidFill>
                      <a:srgbClr val="00B0F0"/>
                    </a:solidFill>
                  </a:rPr>
                  <a:t>Step 5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en-US" sz="6600" dirty="0">
                    <a:solidFill>
                      <a:srgbClr val="00B0F0"/>
                    </a:solidFill>
                  </a:rPr>
                  <a:t>_____</a:t>
                </a:r>
                <a:r>
                  <a:rPr lang="en-US" altLang="en-US" sz="66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4800" dirty="0">
                    <a:solidFill>
                      <a:schemeClr val="tx1"/>
                    </a:solidFill>
                  </a:rPr>
                  <a:t>is created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6600" dirty="0"/>
                  <a:t> </a:t>
                </a:r>
                <a:endParaRPr lang="en-US" sz="6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8015" y="1474424"/>
                <a:ext cx="6003985" cy="5383575"/>
              </a:xfrm>
              <a:blipFill>
                <a:blip r:embed="rId3"/>
                <a:stretch>
                  <a:fillRect t="-7135" r="-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5" t="17467" r="28300" b="17600"/>
          <a:stretch/>
        </p:blipFill>
        <p:spPr>
          <a:xfrm>
            <a:off x="0" y="1883115"/>
            <a:ext cx="6314173" cy="49748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525478" y="2810980"/>
                <a:ext cx="322279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6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O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478" y="2810980"/>
                <a:ext cx="3222794" cy="1015663"/>
              </a:xfrm>
              <a:prstGeom prst="rect">
                <a:avLst/>
              </a:prstGeom>
              <a:blipFill>
                <a:blip r:embed="rId5"/>
                <a:stretch>
                  <a:fillRect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197D437-088E-4E11-B5E5-1D1F8DDB18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4620" y="612517"/>
            <a:ext cx="11055577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9600" dirty="0">
                <a:solidFill>
                  <a:schemeClr val="tx1"/>
                </a:solidFill>
              </a:rPr>
              <a:t>Reaction #3: ETC</a:t>
            </a:r>
            <a:endParaRPr lang="en-US" altLang="en-US" sz="9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897" y="3132767"/>
            <a:ext cx="2176272" cy="822960"/>
          </a:xfrm>
        </p:spPr>
        <p:txBody>
          <a:bodyPr/>
          <a:lstStyle/>
          <a:p>
            <a:pPr marL="0" lvl="2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en-US" sz="4400" u="sng" dirty="0">
                <a:solidFill>
                  <a:srgbClr val="00B0F0"/>
                </a:solidFill>
              </a:rPr>
              <a:t>Uses: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27" name="Rectangle 3"/>
              <p:cNvSpPr>
                <a:spLocks noGrp="1" noRot="1" noChangeArrowheads="1"/>
              </p:cNvSpPr>
              <p:nvPr>
                <p:ph sz="half" idx="2"/>
              </p:nvPr>
            </p:nvSpPr>
            <p:spPr>
              <a:xfrm>
                <a:off x="645265" y="4006769"/>
                <a:ext cx="2603688" cy="1824446"/>
              </a:xfrm>
            </p:spPr>
            <p:txBody>
              <a:bodyPr>
                <a:noAutofit/>
              </a:bodyPr>
              <a:lstStyle/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:r>
                  <a:rPr lang="en-US" altLang="en-US" sz="4400" dirty="0">
                    <a:solidFill>
                      <a:srgbClr val="9BE5FF"/>
                    </a:solidFill>
                  </a:rPr>
                  <a:t>NADH*</a:t>
                </a:r>
              </a:p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400" i="1">
                            <a:solidFill>
                              <a:srgbClr val="9BE5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4400">
                            <a:solidFill>
                              <a:srgbClr val="9BE5FF"/>
                            </a:solidFill>
                            <a:latin typeface="Cambria Math" panose="02040503050406030204" pitchFamily="18" charset="0"/>
                          </a:rPr>
                          <m:t>FADH</m:t>
                        </m:r>
                      </m:e>
                      <m:sub>
                        <m:r>
                          <a:rPr lang="en-US" altLang="en-US" sz="4400" i="1">
                            <a:solidFill>
                              <a:srgbClr val="9BE5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4400" dirty="0">
                    <a:solidFill>
                      <a:srgbClr val="9BE5FF"/>
                    </a:solidFill>
                  </a:rPr>
                  <a:t>*</a:t>
                </a:r>
              </a:p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44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en-US" sz="4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sz="4400" dirty="0">
                  <a:solidFill>
                    <a:srgbClr val="00B0F0"/>
                  </a:solidFill>
                </a:endParaRPr>
              </a:p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:endParaRPr lang="en-US" altLang="en-US" sz="44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5265" y="4006769"/>
                <a:ext cx="2603688" cy="1824446"/>
              </a:xfrm>
              <a:blipFill>
                <a:blip r:embed="rId2"/>
                <a:stretch>
                  <a:fillRect l="-10539" t="-10667" r="-8431" b="-19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3365747" y="3132767"/>
            <a:ext cx="4332514" cy="822960"/>
          </a:xfrm>
        </p:spPr>
        <p:txBody>
          <a:bodyPr/>
          <a:lstStyle/>
          <a:p>
            <a:pPr marL="0" lvl="2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en-US" sz="4400" u="sng" dirty="0">
                <a:solidFill>
                  <a:srgbClr val="FFC000"/>
                </a:solidFill>
              </a:rPr>
              <a:t>Makes: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3615319" y="4006769"/>
                <a:ext cx="4332514" cy="2639883"/>
              </a:xfrm>
            </p:spPr>
            <p:txBody>
              <a:bodyPr>
                <a:normAutofit fontScale="92500" lnSpcReduction="20000"/>
              </a:bodyPr>
              <a:lstStyle/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:r>
                  <a:rPr lang="en-US" altLang="en-US" sz="4400" dirty="0">
                    <a:solidFill>
                      <a:srgbClr val="FFC000"/>
                    </a:solidFill>
                  </a:rPr>
                  <a:t>32 ATP</a:t>
                </a:r>
              </a:p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:r>
                  <a:rPr lang="en-US" altLang="en-US" sz="4400" dirty="0">
                    <a:solidFill>
                      <a:srgbClr val="FFC000"/>
                    </a:solidFill>
                  </a:rPr>
                  <a:t>NAD+</a:t>
                </a:r>
              </a:p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:r>
                  <a:rPr lang="en-US" altLang="en-US" sz="4400" dirty="0">
                    <a:solidFill>
                      <a:srgbClr val="FFC000"/>
                    </a:solidFill>
                  </a:rPr>
                  <a:t>FAD</a:t>
                </a:r>
              </a:p>
              <a:p>
                <a:pPr marL="571500" lvl="2" indent="-571500">
                  <a:spcBef>
                    <a:spcPts val="1200"/>
                  </a:spcBef>
                  <a:spcAft>
                    <a:spcPts val="200"/>
                  </a:spcAft>
                  <a:buSzPct val="100000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44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440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4400" dirty="0">
                    <a:solidFill>
                      <a:srgbClr val="FFC000"/>
                    </a:solidFill>
                  </a:rPr>
                  <a:t>O</a:t>
                </a:r>
              </a:p>
              <a:p>
                <a:pPr marL="0" indent="0">
                  <a:buNone/>
                </a:pPr>
                <a:endParaRPr lang="en-US" sz="44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3615319" y="4006769"/>
                <a:ext cx="4332514" cy="2639883"/>
              </a:xfrm>
              <a:blipFill>
                <a:blip r:embed="rId3"/>
                <a:stretch>
                  <a:fillRect l="-5767" t="-10162" b="-1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54620" y="2108106"/>
            <a:ext cx="7637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Takes place i</a:t>
            </a:r>
            <a:r>
              <a:rPr lang="en-US" sz="4000" dirty="0"/>
              <a:t>n the MITOCHONDRIA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76227F-429A-4A55-BFB7-E56E49D4E91F}"/>
              </a:ext>
            </a:extLst>
          </p:cNvPr>
          <p:cNvSpPr txBox="1"/>
          <p:nvPr/>
        </p:nvSpPr>
        <p:spPr>
          <a:xfrm>
            <a:off x="894816" y="6128226"/>
            <a:ext cx="137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olidFill>
                  <a:srgbClr val="00B0F0"/>
                </a:solidFill>
                <a:latin typeface="+mj-lt"/>
              </a:rPr>
              <a:t>OXYGEN</a:t>
            </a:r>
            <a:endParaRPr lang="en-US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9ED34C-6398-4636-9897-663F6CB87680}"/>
              </a:ext>
            </a:extLst>
          </p:cNvPr>
          <p:cNvSpPr txBox="1"/>
          <p:nvPr/>
        </p:nvSpPr>
        <p:spPr>
          <a:xfrm>
            <a:off x="4011799" y="6260170"/>
            <a:ext cx="137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+mj-lt"/>
              </a:rPr>
              <a:t>WATER</a:t>
            </a:r>
          </a:p>
        </p:txBody>
      </p:sp>
      <p:pic>
        <p:nvPicPr>
          <p:cNvPr id="4098" name="Picture 2" descr="Image result for electron transport chain simple diagram">
            <a:extLst>
              <a:ext uri="{FF2B5EF4-FFF2-40B4-BE49-F238E27FC236}">
                <a16:creationId xmlns:a16="http://schemas.microsoft.com/office/drawing/2014/main" id="{562C79BE-B0F4-4DCC-99C3-A94346427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25" y="2846826"/>
            <a:ext cx="5781575" cy="40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51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0440"/>
            <a:ext cx="12192000" cy="5056061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How ETC works</a:t>
            </a:r>
          </a:p>
        </p:txBody>
      </p:sp>
    </p:spTree>
    <p:extLst>
      <p:ext uri="{BB962C8B-B14F-4D97-AF65-F5344CB8AC3E}">
        <p14:creationId xmlns:p14="http://schemas.microsoft.com/office/powerpoint/2010/main" val="23993675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5868" y="0"/>
            <a:ext cx="9720263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Don’t forget to </a:t>
            </a:r>
            <a:r>
              <a:rPr lang="en-US" sz="11500" b="1" u="sng" dirty="0">
                <a:solidFill>
                  <a:srgbClr val="FF0000"/>
                </a:solidFill>
              </a:rPr>
              <a:t>chunk</a:t>
            </a:r>
            <a:r>
              <a:rPr lang="en-US" sz="11500" dirty="0"/>
              <a:t> your notes!</a:t>
            </a:r>
            <a:br>
              <a:rPr lang="en-US" sz="11500" dirty="0"/>
            </a:br>
            <a:r>
              <a:rPr lang="en-US" sz="4000" dirty="0">
                <a:solidFill>
                  <a:srgbClr val="FFFF00"/>
                </a:solidFill>
              </a:rPr>
              <a:t>These notes have 5 chunks. You will need 5 questions.</a:t>
            </a:r>
          </a:p>
        </p:txBody>
      </p:sp>
    </p:spTree>
    <p:extLst>
      <p:ext uri="{BB962C8B-B14F-4D97-AF65-F5344CB8AC3E}">
        <p14:creationId xmlns:p14="http://schemas.microsoft.com/office/powerpoint/2010/main" val="30179006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4" y="585216"/>
            <a:ext cx="11416867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43123"/>
            <a:ext cx="12192000" cy="278121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7200" dirty="0"/>
              <a:t>Why do plants need </a:t>
            </a:r>
            <a:r>
              <a:rPr lang="en-US" sz="7200" dirty="0">
                <a:solidFill>
                  <a:srgbClr val="92D050"/>
                </a:solidFill>
              </a:rPr>
              <a:t>photosynthesis</a:t>
            </a:r>
            <a:r>
              <a:rPr lang="en-US" sz="7200" dirty="0"/>
              <a:t> to make </a:t>
            </a:r>
            <a:r>
              <a:rPr lang="en-US" sz="7200" dirty="0">
                <a:solidFill>
                  <a:srgbClr val="FF0000"/>
                </a:solidFill>
              </a:rPr>
              <a:t>glucose</a:t>
            </a:r>
            <a:r>
              <a:rPr lang="en-US" sz="7200" dirty="0"/>
              <a:t>?</a:t>
            </a: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14" name="Picture 5" descr="chloroplast">
            <a:extLst>
              <a:ext uri="{FF2B5EF4-FFF2-40B4-BE49-F238E27FC236}">
                <a16:creationId xmlns:a16="http://schemas.microsoft.com/office/drawing/2014/main" id="{28E0B870-F62E-447B-A989-040203B45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1501" y="0"/>
            <a:ext cx="5254752" cy="454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EB9CABC-C3EF-49F3-887A-F1212E621E15}"/>
              </a:ext>
            </a:extLst>
          </p:cNvPr>
          <p:cNvSpPr/>
          <p:nvPr/>
        </p:nvSpPr>
        <p:spPr>
          <a:xfrm>
            <a:off x="5852160" y="47591"/>
            <a:ext cx="1052946" cy="206409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B75BB28-F94E-4768-968F-24B2D9D81B28}"/>
              </a:ext>
            </a:extLst>
          </p:cNvPr>
          <p:cNvSpPr/>
          <p:nvPr/>
        </p:nvSpPr>
        <p:spPr>
          <a:xfrm>
            <a:off x="3812461" y="4162391"/>
            <a:ext cx="779859" cy="267369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D93ED89-C248-433C-A82C-01DEB3A267A1}"/>
              </a:ext>
            </a:extLst>
          </p:cNvPr>
          <p:cNvSpPr/>
          <p:nvPr/>
        </p:nvSpPr>
        <p:spPr>
          <a:xfrm>
            <a:off x="8094846" y="4172017"/>
            <a:ext cx="872907" cy="25774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0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241854-1A50-4FDC-9382-B2774C73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45" y="585216"/>
            <a:ext cx="11178254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review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FCBCD8-7661-417D-8718-F684FF646D58}"/>
              </a:ext>
            </a:extLst>
          </p:cNvPr>
          <p:cNvSpPr txBox="1">
            <a:spLocks/>
          </p:cNvSpPr>
          <p:nvPr/>
        </p:nvSpPr>
        <p:spPr>
          <a:xfrm>
            <a:off x="0" y="5274644"/>
            <a:ext cx="12192000" cy="204969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000" dirty="0"/>
              <a:t>Animals are different. How come animals </a:t>
            </a:r>
            <a:r>
              <a:rPr lang="en-US" sz="5000" dirty="0">
                <a:solidFill>
                  <a:srgbClr val="FF0000"/>
                </a:solidFill>
              </a:rPr>
              <a:t>do not need photosynthesis</a:t>
            </a:r>
            <a:r>
              <a:rPr lang="en-US" sz="5000" dirty="0"/>
              <a:t> to make </a:t>
            </a:r>
            <a:r>
              <a:rPr lang="en-US" sz="5000" dirty="0">
                <a:solidFill>
                  <a:srgbClr val="92D050"/>
                </a:solidFill>
              </a:rPr>
              <a:t>glucose</a:t>
            </a:r>
            <a:r>
              <a:rPr lang="en-US" sz="5000" dirty="0"/>
              <a:t>?</a:t>
            </a:r>
          </a:p>
        </p:txBody>
      </p:sp>
      <p:pic>
        <p:nvPicPr>
          <p:cNvPr id="9218" name="Picture 2" descr="Image result for grizzley bear fish">
            <a:extLst>
              <a:ext uri="{FF2B5EF4-FFF2-40B4-BE49-F238E27FC236}">
                <a16:creationId xmlns:a16="http://schemas.microsoft.com/office/drawing/2014/main" id="{E57C8166-84BE-436E-B35F-2FD5EFBF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280" y="0"/>
            <a:ext cx="8554720" cy="52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3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30992"/>
            <a:ext cx="12192000" cy="112700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5400" dirty="0"/>
              <a:t>We receive _______ when we  </a:t>
            </a:r>
            <a:r>
              <a:rPr lang="en-US" altLang="en-US" sz="5400" dirty="0">
                <a:solidFill>
                  <a:srgbClr val="FFC000"/>
                </a:solidFill>
              </a:rPr>
              <a:t>breathe </a:t>
            </a:r>
            <a:r>
              <a:rPr lang="en-US" altLang="en-US" sz="5400" dirty="0"/>
              <a:t>in.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32" y="2625397"/>
            <a:ext cx="1660414" cy="12646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8" t="12476" r="12868" b="21587"/>
          <a:stretch/>
        </p:blipFill>
        <p:spPr>
          <a:xfrm>
            <a:off x="0" y="2084832"/>
            <a:ext cx="4917057" cy="3433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29182" r="18648" b="32956"/>
          <a:stretch/>
        </p:blipFill>
        <p:spPr>
          <a:xfrm>
            <a:off x="7203161" y="2283845"/>
            <a:ext cx="4908325" cy="22250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9602" y="5704767"/>
            <a:ext cx="1754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oxygen</a:t>
            </a:r>
          </a:p>
        </p:txBody>
      </p:sp>
    </p:spTree>
    <p:extLst>
      <p:ext uri="{BB962C8B-B14F-4D97-AF65-F5344CB8AC3E}">
        <p14:creationId xmlns:p14="http://schemas.microsoft.com/office/powerpoint/2010/main" val="396683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412259"/>
            <a:ext cx="12192000" cy="103822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altLang="en-US" sz="7200" b="1" dirty="0"/>
              <a:t>C</a:t>
            </a:r>
            <a:r>
              <a:rPr lang="en-US" altLang="en-US" sz="7200" b="1" baseline="-25000" dirty="0"/>
              <a:t>6</a:t>
            </a:r>
            <a:r>
              <a:rPr lang="en-US" altLang="en-US" sz="7200" b="1" dirty="0"/>
              <a:t>H</a:t>
            </a:r>
            <a:r>
              <a:rPr lang="en-US" altLang="en-US" sz="7200" b="1" baseline="-25000" dirty="0"/>
              <a:t>12</a:t>
            </a:r>
            <a:r>
              <a:rPr lang="en-US" altLang="en-US" sz="7200" b="1" dirty="0"/>
              <a:t>O</a:t>
            </a:r>
            <a:r>
              <a:rPr lang="en-US" altLang="en-US" sz="7200" b="1" baseline="-25000" dirty="0"/>
              <a:t>6 </a:t>
            </a:r>
            <a:r>
              <a:rPr lang="en-US" altLang="en-US" sz="7200" b="1" dirty="0"/>
              <a:t>+</a:t>
            </a:r>
            <a:r>
              <a:rPr lang="en-US" altLang="en-US" sz="7200" b="1" baseline="-25000" dirty="0"/>
              <a:t> </a:t>
            </a:r>
            <a:r>
              <a:rPr lang="en-US" altLang="en-US" sz="7200" b="1" dirty="0"/>
              <a:t>6O</a:t>
            </a:r>
            <a:r>
              <a:rPr lang="en-US" altLang="en-US" sz="7200" b="1" baseline="-25000" dirty="0"/>
              <a:t>2 </a:t>
            </a:r>
            <a:r>
              <a:rPr lang="en-US" altLang="en-US" sz="10300" b="1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7200" b="1" baseline="-25000" dirty="0">
                <a:sym typeface="Wingdings" panose="05000000000000000000" pitchFamily="2" charset="2"/>
              </a:rPr>
              <a:t> </a:t>
            </a:r>
            <a:r>
              <a:rPr lang="en-US" altLang="en-US" sz="7200" b="1" dirty="0"/>
              <a:t>6CO</a:t>
            </a:r>
            <a:r>
              <a:rPr lang="en-US" altLang="en-US" sz="7200" b="1" baseline="-25000" dirty="0"/>
              <a:t>2 </a:t>
            </a:r>
            <a:r>
              <a:rPr lang="en-US" altLang="en-US" sz="7200" b="1" dirty="0"/>
              <a:t>+ 6H</a:t>
            </a:r>
            <a:r>
              <a:rPr lang="en-US" altLang="en-US" sz="7200" b="1" baseline="-25000" dirty="0"/>
              <a:t>2</a:t>
            </a:r>
            <a:r>
              <a:rPr lang="en-US" altLang="en-US" sz="7200" b="1" dirty="0"/>
              <a:t>O + </a:t>
            </a:r>
            <a:r>
              <a:rPr lang="en-US" altLang="en-US" sz="7200" b="1" dirty="0">
                <a:solidFill>
                  <a:srgbClr val="FFFF00"/>
                </a:solidFill>
              </a:rPr>
              <a:t>ATP (energy)</a:t>
            </a:r>
          </a:p>
          <a:p>
            <a:pPr marL="0" indent="0" algn="ctr">
              <a:buNone/>
            </a:pPr>
            <a:endParaRPr lang="en-US" altLang="en-US" sz="7200" b="1" baseline="-25000" dirty="0"/>
          </a:p>
          <a:p>
            <a:pPr marL="0" indent="0" algn="ctr">
              <a:buNone/>
            </a:pPr>
            <a:endParaRPr lang="en-US" altLang="en-US" sz="7200" b="1" baseline="-25000" dirty="0"/>
          </a:p>
          <a:p>
            <a:pPr marL="0" indent="0" algn="ctr">
              <a:buNone/>
            </a:pPr>
            <a:endParaRPr lang="en-US" altLang="en-US" sz="7200" b="1" baseline="-25000" dirty="0"/>
          </a:p>
          <a:p>
            <a:pPr marL="0" indent="0" algn="ctr">
              <a:buNone/>
            </a:pPr>
            <a:endParaRPr lang="en-US" sz="7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80596" y="3788475"/>
            <a:ext cx="500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Cellular Respiration Equation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41834A-AC12-4148-BF9B-8C35DAC830EF}"/>
              </a:ext>
            </a:extLst>
          </p:cNvPr>
          <p:cNvSpPr txBox="1">
            <a:spLocks/>
          </p:cNvSpPr>
          <p:nvPr/>
        </p:nvSpPr>
        <p:spPr>
          <a:xfrm>
            <a:off x="0" y="5223302"/>
            <a:ext cx="12192000" cy="103793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en-US" altLang="en-US" sz="4500" b="1" dirty="0">
                <a:solidFill>
                  <a:srgbClr val="FFC000"/>
                </a:solidFill>
              </a:rPr>
              <a:t>_____ </a:t>
            </a:r>
            <a:r>
              <a:rPr lang="en-US" altLang="en-US" sz="4500" b="1" dirty="0"/>
              <a:t>+</a:t>
            </a:r>
            <a:r>
              <a:rPr lang="en-US" altLang="en-US" sz="4500" b="1" baseline="-25000" dirty="0"/>
              <a:t> </a:t>
            </a:r>
            <a:r>
              <a:rPr lang="en-US" altLang="en-US" sz="4500" b="1" dirty="0"/>
              <a:t>6</a:t>
            </a:r>
            <a:r>
              <a:rPr lang="en-US" altLang="en-US" sz="4500" b="1" dirty="0">
                <a:solidFill>
                  <a:srgbClr val="FFC000"/>
                </a:solidFill>
              </a:rPr>
              <a:t>___</a:t>
            </a:r>
            <a:r>
              <a:rPr lang="en-US" altLang="en-US" sz="4500" b="1" baseline="-25000" dirty="0"/>
              <a:t> </a:t>
            </a:r>
            <a:r>
              <a:rPr lang="en-US" altLang="en-US" sz="6600" b="1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4500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4500" b="1" dirty="0"/>
              <a:t>6</a:t>
            </a:r>
            <a:r>
              <a:rPr lang="en-US" altLang="en-US" sz="4500" b="1" dirty="0">
                <a:solidFill>
                  <a:srgbClr val="FFC000"/>
                </a:solidFill>
              </a:rPr>
              <a:t>___</a:t>
            </a:r>
            <a:r>
              <a:rPr lang="en-US" altLang="en-US" sz="4500" b="1" baseline="-25000" dirty="0"/>
              <a:t> </a:t>
            </a:r>
            <a:r>
              <a:rPr lang="en-US" altLang="en-US" sz="4500" b="1" dirty="0"/>
              <a:t>+ 6</a:t>
            </a:r>
            <a:r>
              <a:rPr lang="en-US" altLang="en-US" sz="4500" b="1" dirty="0">
                <a:solidFill>
                  <a:srgbClr val="FFC000"/>
                </a:solidFill>
              </a:rPr>
              <a:t>___</a:t>
            </a:r>
            <a:r>
              <a:rPr lang="en-US" altLang="en-US" sz="4500" b="1" dirty="0"/>
              <a:t> +   </a:t>
            </a:r>
            <a:r>
              <a:rPr lang="en-US" altLang="en-US" sz="4500" b="1" dirty="0">
                <a:solidFill>
                  <a:srgbClr val="FFC000"/>
                </a:solidFill>
              </a:rPr>
              <a:t>ATP (energy)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981AC395-C67D-42D8-BD3C-F472CE7AB9AD}"/>
              </a:ext>
            </a:extLst>
          </p:cNvPr>
          <p:cNvSpPr/>
          <p:nvPr/>
        </p:nvSpPr>
        <p:spPr>
          <a:xfrm>
            <a:off x="1159228" y="5000976"/>
            <a:ext cx="346509" cy="360948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BB14F9E-5F45-4F8D-A174-39FCEC0EB249}"/>
              </a:ext>
            </a:extLst>
          </p:cNvPr>
          <p:cNvSpPr/>
          <p:nvPr/>
        </p:nvSpPr>
        <p:spPr>
          <a:xfrm>
            <a:off x="3190375" y="4934861"/>
            <a:ext cx="284345" cy="407159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7E4DBE7-993D-43F7-B01E-0398F018411C}"/>
              </a:ext>
            </a:extLst>
          </p:cNvPr>
          <p:cNvSpPr/>
          <p:nvPr/>
        </p:nvSpPr>
        <p:spPr>
          <a:xfrm>
            <a:off x="5181301" y="4934862"/>
            <a:ext cx="346509" cy="360948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3AAA567-64BA-4C86-9820-1C54E6A0C22C}"/>
              </a:ext>
            </a:extLst>
          </p:cNvPr>
          <p:cNvSpPr/>
          <p:nvPr/>
        </p:nvSpPr>
        <p:spPr>
          <a:xfrm>
            <a:off x="6960113" y="5000976"/>
            <a:ext cx="346509" cy="360948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8EB74-0D09-4DDA-AADD-59FA64A5E953}"/>
              </a:ext>
            </a:extLst>
          </p:cNvPr>
          <p:cNvSpPr txBox="1"/>
          <p:nvPr/>
        </p:nvSpPr>
        <p:spPr>
          <a:xfrm>
            <a:off x="680986" y="5295810"/>
            <a:ext cx="1520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+mj-lt"/>
              </a:rPr>
              <a:t>GLUCOSE</a:t>
            </a:r>
            <a:endParaRPr lang="en-US" sz="24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D5BE77-C49C-494D-BA5A-9111648D4EA1}"/>
              </a:ext>
            </a:extLst>
          </p:cNvPr>
          <p:cNvSpPr txBox="1"/>
          <p:nvPr/>
        </p:nvSpPr>
        <p:spPr>
          <a:xfrm>
            <a:off x="2872983" y="5330122"/>
            <a:ext cx="1070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  <a:latin typeface="+mj-lt"/>
              </a:rPr>
              <a:t>OXYGEN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6DA274-3B14-453B-9CDC-F5C2E98C84C1}"/>
              </a:ext>
            </a:extLst>
          </p:cNvPr>
          <p:cNvSpPr txBox="1"/>
          <p:nvPr/>
        </p:nvSpPr>
        <p:spPr>
          <a:xfrm>
            <a:off x="4756138" y="5245570"/>
            <a:ext cx="1131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  <a:latin typeface="+mj-lt"/>
              </a:rPr>
              <a:t>CARBON</a:t>
            </a:r>
          </a:p>
          <a:p>
            <a:r>
              <a:rPr lang="en-US" sz="3000" dirty="0">
                <a:solidFill>
                  <a:srgbClr val="00B0F0"/>
                </a:solidFill>
                <a:latin typeface="+mj-lt"/>
              </a:rPr>
              <a:t>DIOXIDE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C63579-CDF5-428E-889C-68EC1084717C}"/>
              </a:ext>
            </a:extLst>
          </p:cNvPr>
          <p:cNvSpPr txBox="1"/>
          <p:nvPr/>
        </p:nvSpPr>
        <p:spPr>
          <a:xfrm>
            <a:off x="6648949" y="5330122"/>
            <a:ext cx="1070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  <a:latin typeface="+mj-lt"/>
              </a:rPr>
              <a:t>WATER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8B0055A-7C16-44F4-945E-D272395D763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178254" cy="14996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/>
              <a:t>REVIEW</a:t>
            </a:r>
            <a:endParaRPr lang="en-US" sz="100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B6E9873-0AB4-4A51-9C03-117CE836F65A}"/>
              </a:ext>
            </a:extLst>
          </p:cNvPr>
          <p:cNvSpPr txBox="1">
            <a:spLocks/>
          </p:cNvSpPr>
          <p:nvPr/>
        </p:nvSpPr>
        <p:spPr>
          <a:xfrm>
            <a:off x="-12835" y="1424539"/>
            <a:ext cx="12192000" cy="225264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7000" dirty="0"/>
              <a:t>Why do </a:t>
            </a:r>
            <a:r>
              <a:rPr lang="en-US" altLang="en-US" sz="7000" dirty="0">
                <a:solidFill>
                  <a:srgbClr val="92D050"/>
                </a:solidFill>
              </a:rPr>
              <a:t>plants</a:t>
            </a:r>
            <a:r>
              <a:rPr lang="en-US" altLang="en-US" sz="7000" dirty="0"/>
              <a:t> </a:t>
            </a:r>
            <a:r>
              <a:rPr lang="en-US" altLang="en-US" sz="7000" b="1" i="1" u="sng" dirty="0"/>
              <a:t>AND</a:t>
            </a:r>
            <a:r>
              <a:rPr lang="en-US" altLang="en-US" sz="7000" dirty="0"/>
              <a:t> </a:t>
            </a:r>
            <a:r>
              <a:rPr lang="en-US" altLang="en-US" sz="7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animals</a:t>
            </a:r>
            <a:r>
              <a:rPr lang="en-US" altLang="en-US" sz="7000" dirty="0"/>
              <a:t> need to do </a:t>
            </a:r>
            <a:r>
              <a:rPr lang="en-US" altLang="en-US" sz="7000" dirty="0">
                <a:solidFill>
                  <a:srgbClr val="00B0F0"/>
                </a:solidFill>
              </a:rPr>
              <a:t>Cellular Respiration</a:t>
            </a:r>
            <a:r>
              <a:rPr lang="en-US" altLang="en-US" sz="7000" dirty="0"/>
              <a:t>?</a:t>
            </a:r>
            <a:endParaRPr lang="en-US" sz="7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25034C2-2032-48F4-8272-ECFBA30B30C3}"/>
              </a:ext>
            </a:extLst>
          </p:cNvPr>
          <p:cNvSpPr/>
          <p:nvPr/>
        </p:nvSpPr>
        <p:spPr>
          <a:xfrm>
            <a:off x="8479997" y="4344396"/>
            <a:ext cx="3195447" cy="153618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3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2" grpId="0" animBg="1"/>
      <p:bldP spid="8" grpId="0" animBg="1"/>
      <p:bldP spid="9" grpId="0" animBg="1"/>
      <p:bldP spid="11" grpId="0" animBg="1"/>
      <p:bldP spid="7" grpId="0"/>
      <p:bldP spid="13" grpId="0"/>
      <p:bldP spid="14" grpId="0"/>
      <p:bldP spid="1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585216"/>
            <a:ext cx="11178254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59573"/>
            <a:ext cx="12192000" cy="20204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7000" dirty="0"/>
              <a:t>Why do you need oxygen to be able to do Cellular Respiration?</a:t>
            </a:r>
            <a:endParaRPr lang="en-US" sz="7000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1944311" y="1947907"/>
            <a:ext cx="2197647" cy="291166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Glycolysis</a:t>
            </a: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5011704" y="1947908"/>
            <a:ext cx="2197647" cy="291166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Krebs</a:t>
            </a:r>
            <a:b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Cycle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8067550" y="1862662"/>
            <a:ext cx="2233892" cy="299807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Electron</a:t>
            </a:r>
            <a:b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Transport</a:t>
            </a:r>
            <a:b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Chain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313762" y="3190974"/>
            <a:ext cx="583277" cy="48069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356466" y="3231856"/>
            <a:ext cx="583277" cy="48069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13F94E-8062-4AF0-BDEF-A4053A317C15}"/>
                  </a:ext>
                </a:extLst>
              </p:cNvPr>
              <p:cNvSpPr txBox="1"/>
              <p:nvPr/>
            </p:nvSpPr>
            <p:spPr>
              <a:xfrm>
                <a:off x="5407035" y="1945405"/>
                <a:ext cx="13779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2400" dirty="0">
                    <a:solidFill>
                      <a:schemeClr val="bg1"/>
                    </a:solidFill>
                    <a:latin typeface="+mj-lt"/>
                  </a:rPr>
                  <a:t>(NEEDS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13F94E-8062-4AF0-BDEF-A4053A317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035" y="1945405"/>
                <a:ext cx="1377930" cy="461665"/>
              </a:xfrm>
              <a:prstGeom prst="rect">
                <a:avLst/>
              </a:prstGeom>
              <a:blipFill>
                <a:blip r:embed="rId2"/>
                <a:stretch>
                  <a:fillRect l="-1770" t="-9211" r="-221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455382E-574B-4B10-BA3F-A365CF068922}"/>
              </a:ext>
            </a:extLst>
          </p:cNvPr>
          <p:cNvSpPr txBox="1"/>
          <p:nvPr/>
        </p:nvSpPr>
        <p:spPr>
          <a:xfrm>
            <a:off x="5262233" y="4398198"/>
            <a:ext cx="169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(MITOCHONDRIA)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EA1713-857B-466D-AE34-BF4771E9B5A4}"/>
                  </a:ext>
                </a:extLst>
              </p:cNvPr>
              <p:cNvSpPr txBox="1"/>
              <p:nvPr/>
            </p:nvSpPr>
            <p:spPr>
              <a:xfrm>
                <a:off x="8495531" y="1945404"/>
                <a:ext cx="13779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2400" dirty="0">
                    <a:solidFill>
                      <a:schemeClr val="bg1"/>
                    </a:solidFill>
                    <a:latin typeface="+mj-lt"/>
                  </a:rPr>
                  <a:t>(NEEDS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EA1713-857B-466D-AE34-BF4771E9B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531" y="1945404"/>
                <a:ext cx="1377930" cy="461665"/>
              </a:xfrm>
              <a:prstGeom prst="rect">
                <a:avLst/>
              </a:prstGeom>
              <a:blipFill>
                <a:blip r:embed="rId3"/>
                <a:stretch>
                  <a:fillRect l="-2212" t="-9211" r="-177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DCE8E99-BFC6-491D-86A7-B467DB0FB026}"/>
              </a:ext>
            </a:extLst>
          </p:cNvPr>
          <p:cNvSpPr txBox="1"/>
          <p:nvPr/>
        </p:nvSpPr>
        <p:spPr>
          <a:xfrm>
            <a:off x="8160312" y="4399067"/>
            <a:ext cx="204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(MITOCHONDRIA)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C36583-9E88-4469-B777-1359059FD616}"/>
              </a:ext>
            </a:extLst>
          </p:cNvPr>
          <p:cNvSpPr txBox="1"/>
          <p:nvPr/>
        </p:nvSpPr>
        <p:spPr>
          <a:xfrm>
            <a:off x="2354169" y="4398488"/>
            <a:ext cx="137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(CYTOPLASM)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987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6324" y="532531"/>
            <a:ext cx="10488232" cy="1499616"/>
          </a:xfrm>
        </p:spPr>
        <p:txBody>
          <a:bodyPr>
            <a:normAutofit/>
          </a:bodyPr>
          <a:lstStyle/>
          <a:p>
            <a:r>
              <a:rPr lang="en-US" sz="8000" dirty="0"/>
              <a:t>REVIEW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93083" y="1684371"/>
                <a:ext cx="6003985" cy="402336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2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srgbClr val="9B57D3"/>
                  </a:buClr>
                  <a:defRPr/>
                </a:pPr>
                <a:r>
                  <a:rPr lang="en-US" sz="5400" dirty="0">
                    <a:solidFill>
                      <a:prstClr val="white"/>
                    </a:solidFill>
                  </a:rPr>
                  <a:t>If there is </a:t>
                </a:r>
                <a:r>
                  <a:rPr lang="en-US" sz="5400" dirty="0">
                    <a:solidFill>
                      <a:srgbClr val="FF0000"/>
                    </a:solidFill>
                  </a:rPr>
                  <a:t>not enough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5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5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400" dirty="0">
                    <a:solidFill>
                      <a:prstClr val="white"/>
                    </a:solidFill>
                  </a:rPr>
                  <a:t> (oxygen) available, then glycolysis does </a:t>
                </a:r>
                <a:r>
                  <a:rPr lang="en-US" sz="5400" dirty="0">
                    <a:solidFill>
                      <a:srgbClr val="FF0000"/>
                    </a:solidFill>
                  </a:rPr>
                  <a:t>fermentation</a:t>
                </a:r>
                <a:r>
                  <a:rPr lang="en-US" sz="5400" dirty="0">
                    <a:solidFill>
                      <a:prstClr val="white"/>
                    </a:solidFill>
                  </a:rPr>
                  <a:t> over &amp; over again.</a:t>
                </a:r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83" y="1684371"/>
                <a:ext cx="6003985" cy="4023360"/>
              </a:xfrm>
              <a:prstGeom prst="rect">
                <a:avLst/>
              </a:prstGeom>
              <a:blipFill>
                <a:blip r:embed="rId2"/>
                <a:stretch>
                  <a:fillRect l="-1929" t="-6212" r="-6701" b="-2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1">
            <a:extLst>
              <a:ext uri="{FF2B5EF4-FFF2-40B4-BE49-F238E27FC236}">
                <a16:creationId xmlns:a16="http://schemas.microsoft.com/office/drawing/2014/main" id="{6B2E3978-4DB2-48F1-9C75-D8498EBE5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436" y="2363507"/>
            <a:ext cx="1800342" cy="27048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Glycolysis</a:t>
            </a: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B02065F5-F68D-495E-BE50-1992241D4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8049" y="2363507"/>
            <a:ext cx="1800341" cy="270481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Krebs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Cycle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659881-05D6-4C3A-9131-DDAF0CD5C259}"/>
                  </a:ext>
                </a:extLst>
              </p:cNvPr>
              <p:cNvSpPr txBox="1"/>
              <p:nvPr/>
            </p:nvSpPr>
            <p:spPr>
              <a:xfrm>
                <a:off x="10429254" y="2363507"/>
                <a:ext cx="1377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dirty="0">
                    <a:solidFill>
                      <a:schemeClr val="bg1"/>
                    </a:solidFill>
                    <a:latin typeface="+mj-lt"/>
                  </a:rPr>
                  <a:t>(NEEDS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659881-05D6-4C3A-9131-DDAF0CD5C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254" y="2363507"/>
                <a:ext cx="1377930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05F7F84-AD89-466C-89CA-3555C9E0022E}"/>
              </a:ext>
            </a:extLst>
          </p:cNvPr>
          <p:cNvSpPr txBox="1"/>
          <p:nvPr/>
        </p:nvSpPr>
        <p:spPr>
          <a:xfrm>
            <a:off x="10429254" y="4698989"/>
            <a:ext cx="137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+mj-lt"/>
              </a:rPr>
              <a:t>(MITOCHONDRIA)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EE0601-7072-474D-8CC7-874A24256969}"/>
              </a:ext>
            </a:extLst>
          </p:cNvPr>
          <p:cNvSpPr txBox="1"/>
          <p:nvPr/>
        </p:nvSpPr>
        <p:spPr>
          <a:xfrm>
            <a:off x="7166374" y="4698989"/>
            <a:ext cx="137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+mj-lt"/>
              </a:rPr>
              <a:t>(CYTOPLASM)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154DD9-B54B-457A-B5FE-C4FAB91AF5E9}"/>
                  </a:ext>
                </a:extLst>
              </p:cNvPr>
              <p:cNvSpPr txBox="1"/>
              <p:nvPr/>
            </p:nvSpPr>
            <p:spPr>
              <a:xfrm>
                <a:off x="7166374" y="2363507"/>
                <a:ext cx="1377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dirty="0">
                    <a:solidFill>
                      <a:schemeClr val="bg1"/>
                    </a:solidFill>
                    <a:latin typeface="+mj-lt"/>
                  </a:rPr>
                  <a:t>(NO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154DD9-B54B-457A-B5FE-C4FAB91AF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374" y="2363507"/>
                <a:ext cx="1377930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0073101F-809E-457F-8F4C-6CF853779279}"/>
              </a:ext>
            </a:extLst>
          </p:cNvPr>
          <p:cNvSpPr/>
          <p:nvPr/>
        </p:nvSpPr>
        <p:spPr>
          <a:xfrm>
            <a:off x="9940946" y="1343285"/>
            <a:ext cx="2409171" cy="4745255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U-Turn 1">
            <a:extLst>
              <a:ext uri="{FF2B5EF4-FFF2-40B4-BE49-F238E27FC236}">
                <a16:creationId xmlns:a16="http://schemas.microsoft.com/office/drawing/2014/main" id="{06AA5499-B0FF-4831-87CC-0C5EEA905385}"/>
              </a:ext>
            </a:extLst>
          </p:cNvPr>
          <p:cNvSpPr/>
          <p:nvPr/>
        </p:nvSpPr>
        <p:spPr>
          <a:xfrm rot="5400000">
            <a:off x="6385811" y="2800337"/>
            <a:ext cx="4641099" cy="2409171"/>
          </a:xfrm>
          <a:prstGeom prst="utur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16">
            <a:extLst>
              <a:ext uri="{FF2B5EF4-FFF2-40B4-BE49-F238E27FC236}">
                <a16:creationId xmlns:a16="http://schemas.microsoft.com/office/drawing/2014/main" id="{052CCFEE-30AB-4609-8971-8565A8B4F8DE}"/>
              </a:ext>
            </a:extLst>
          </p:cNvPr>
          <p:cNvSpPr/>
          <p:nvPr/>
        </p:nvSpPr>
        <p:spPr>
          <a:xfrm>
            <a:off x="8948658" y="3493300"/>
            <a:ext cx="1239391" cy="567043"/>
          </a:xfrm>
          <a:prstGeom prst="rightArrow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7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79818348"/>
              </p:ext>
            </p:extLst>
          </p:nvPr>
        </p:nvGraphicFramePr>
        <p:xfrm>
          <a:off x="1235869" y="1249680"/>
          <a:ext cx="972026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198"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Total</a:t>
                      </a:r>
                      <a:r>
                        <a:rPr lang="en-US" sz="6000" b="1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 ATP Produced</a:t>
                      </a:r>
                      <a:endParaRPr lang="en-US" sz="60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834">
                <a:tc>
                  <a:txBody>
                    <a:bodyPr/>
                    <a:lstStyle/>
                    <a:p>
                      <a:pPr algn="ctr"/>
                      <a:r>
                        <a:rPr lang="en-US" sz="5000" b="1" baseline="0" dirty="0"/>
                        <a:t>Reaction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 baseline="0" dirty="0"/>
                        <a:t># ATP produced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289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Glycolysis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Net 2 ATP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289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Krebs 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 ATP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289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Electron Transport</a:t>
                      </a:r>
                      <a:r>
                        <a:rPr lang="en-US" sz="3500" baseline="0" dirty="0"/>
                        <a:t> Chain</a:t>
                      </a:r>
                      <a:endParaRPr 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32 ATP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289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Cellular Respiration</a:t>
                      </a:r>
                      <a:r>
                        <a:rPr lang="en-US" sz="3500" baseline="0" dirty="0"/>
                        <a:t> </a:t>
                      </a:r>
                      <a:r>
                        <a:rPr lang="en-US" sz="35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36 ATP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1288"/>
            <a:ext cx="9720263" cy="1500187"/>
          </a:xfrm>
        </p:spPr>
        <p:txBody>
          <a:bodyPr>
            <a:normAutofit/>
          </a:bodyPr>
          <a:lstStyle/>
          <a:p>
            <a:r>
              <a:rPr lang="en-US" sz="10000" dirty="0"/>
              <a:t>review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B90FC6-CF0A-4307-A24D-BC7EB9B0BF1E}"/>
              </a:ext>
            </a:extLst>
          </p:cNvPr>
          <p:cNvSpPr txBox="1">
            <a:spLocks/>
          </p:cNvSpPr>
          <p:nvPr/>
        </p:nvSpPr>
        <p:spPr>
          <a:xfrm>
            <a:off x="0" y="5608320"/>
            <a:ext cx="12192000" cy="124968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4400" dirty="0"/>
              <a:t>Fermentation and Cellular Respiration both make energy. Which reaction is </a:t>
            </a:r>
            <a:r>
              <a:rPr lang="en-US" sz="4400" dirty="0">
                <a:solidFill>
                  <a:srgbClr val="FF0000"/>
                </a:solidFill>
              </a:rPr>
              <a:t>BETTER</a:t>
            </a:r>
            <a:r>
              <a:rPr lang="en-US" sz="4400" dirty="0"/>
              <a:t>? </a:t>
            </a:r>
            <a:r>
              <a:rPr lang="en-US" sz="4400" dirty="0">
                <a:solidFill>
                  <a:srgbClr val="FF0000"/>
                </a:solidFill>
              </a:rPr>
              <a:t>WHY</a:t>
            </a:r>
            <a:r>
              <a:rPr lang="en-U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3941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io_ch9_475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6" r="13272"/>
          <a:stretch/>
        </p:blipFill>
        <p:spPr bwMode="auto">
          <a:xfrm>
            <a:off x="1694688" y="882396"/>
            <a:ext cx="9659098" cy="524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-91156" y="2966124"/>
            <a:ext cx="207207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Glucose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943226" y="3084155"/>
            <a:ext cx="145424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Glycolysis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57304" y="4317053"/>
            <a:ext cx="188061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Cytoplasm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826320" y="1805090"/>
            <a:ext cx="213442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Pyruvic acid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953785" y="1003080"/>
            <a:ext cx="514090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Electrons carried in NADH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033644" y="2916972"/>
            <a:ext cx="120821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Krebs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Cycle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944581" y="1977073"/>
            <a:ext cx="201247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Electrons carried in NADH and FADH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8738298" y="3022600"/>
            <a:ext cx="17590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Electron Transport Chain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7061768" y="3910003"/>
            <a:ext cx="255603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Mitochondrion</a:t>
            </a:r>
            <a:endParaRPr kumimoji="0" lang="en-US" alt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084560" y="6058279"/>
            <a:ext cx="1171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ATP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070282" y="6038778"/>
            <a:ext cx="1171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ATP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8932798" y="6023572"/>
            <a:ext cx="1370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32 ATP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0" y="-260350"/>
            <a:ext cx="9720263" cy="1498600"/>
          </a:xfrm>
        </p:spPr>
        <p:txBody>
          <a:bodyPr>
            <a:normAutofit/>
          </a:bodyPr>
          <a:lstStyle/>
          <a:p>
            <a:r>
              <a:rPr lang="en-US" sz="8000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6830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2" grpId="0"/>
      <p:bldP spid="1742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review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08575F-7C40-4967-9B19-0B85C5578AB5}"/>
              </a:ext>
            </a:extLst>
          </p:cNvPr>
          <p:cNvSpPr/>
          <p:nvPr/>
        </p:nvSpPr>
        <p:spPr>
          <a:xfrm>
            <a:off x="0" y="4738509"/>
            <a:ext cx="12192000" cy="21441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91440" marR="0" lvl="0" indent="-91440" algn="ctr" defTabSz="914400" rtl="0" eaLnBrk="1" fontAlgn="auto" latinLnBrk="0" hangingPunct="1">
              <a:buClr>
                <a:srgbClr val="FFBD47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 IS THE RELATIONSHIP BETWEEN</a:t>
            </a:r>
            <a:br>
              <a:rPr kumimoji="0" lang="en-US" altLang="en-US" sz="8000" b="1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altLang="en-US" sz="8000" b="1" i="0" u="none" strike="noStrike" kern="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CELLULAR RESPIRATION</a:t>
            </a:r>
            <a:r>
              <a:rPr kumimoji="0" lang="en-US" altLang="en-US" sz="8000" b="1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altLang="en-US" sz="8000" b="1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&amp;</a:t>
            </a:r>
            <a:r>
              <a:rPr kumimoji="0" lang="en-US" altLang="en-US" sz="8000" b="1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altLang="en-US" sz="8000" b="1" i="0" u="none" strike="noStrike" kern="0" cap="none" spc="0" normalizeH="0" baseline="-2500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PHOTOSYNTHESIS</a:t>
            </a:r>
            <a:r>
              <a:rPr kumimoji="0" lang="en-US" altLang="en-US" sz="8000" b="1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  <a:r>
              <a:rPr kumimoji="0" lang="en-US" altLang="en-US" sz="8000" b="1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42B5A96-A661-4101-912F-8EFAC1661460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0" y="1137360"/>
            <a:ext cx="12192000" cy="1616681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6000" b="1" baseline="-25000" dirty="0"/>
              <a:t>sunlight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6000" b="1" dirty="0">
                <a:solidFill>
                  <a:srgbClr val="00B050"/>
                </a:solidFill>
              </a:rPr>
              <a:t>  </a:t>
            </a:r>
            <a:r>
              <a:rPr lang="en-US" altLang="en-US" sz="6000" b="1" dirty="0">
                <a:solidFill>
                  <a:srgbClr val="FFC000"/>
                </a:solidFill>
              </a:rPr>
              <a:t>6CO</a:t>
            </a:r>
            <a:r>
              <a:rPr lang="en-US" altLang="en-US" sz="6000" b="1" baseline="-25000" dirty="0">
                <a:solidFill>
                  <a:srgbClr val="FFC000"/>
                </a:solidFill>
              </a:rPr>
              <a:t>2</a:t>
            </a:r>
            <a:r>
              <a:rPr lang="en-US" altLang="en-US" sz="6000" b="1" baseline="-25000" dirty="0">
                <a:solidFill>
                  <a:srgbClr val="00B050"/>
                </a:solidFill>
              </a:rPr>
              <a:t>  </a:t>
            </a:r>
            <a:r>
              <a:rPr lang="en-US" altLang="en-US" sz="6000" b="1" dirty="0">
                <a:solidFill>
                  <a:srgbClr val="00B050"/>
                </a:solidFill>
              </a:rPr>
              <a:t>+  </a:t>
            </a:r>
            <a:r>
              <a:rPr lang="en-US" altLang="en-US" sz="6000" b="1" dirty="0">
                <a:solidFill>
                  <a:srgbClr val="00B0F0"/>
                </a:solidFill>
              </a:rPr>
              <a:t>6H</a:t>
            </a:r>
            <a:r>
              <a:rPr lang="en-US" altLang="en-US" sz="6000" b="1" baseline="-25000" dirty="0">
                <a:solidFill>
                  <a:srgbClr val="00B0F0"/>
                </a:solidFill>
              </a:rPr>
              <a:t>2</a:t>
            </a:r>
            <a:r>
              <a:rPr lang="en-US" altLang="en-US" sz="6000" b="1" dirty="0">
                <a:solidFill>
                  <a:srgbClr val="00B0F0"/>
                </a:solidFill>
              </a:rPr>
              <a:t>O</a:t>
            </a:r>
            <a:r>
              <a:rPr lang="en-US" altLang="en-US" sz="6000" b="1" dirty="0">
                <a:solidFill>
                  <a:srgbClr val="00B050"/>
                </a:solidFill>
              </a:rPr>
              <a:t>       </a:t>
            </a:r>
            <a:r>
              <a:rPr lang="en-US" altLang="en-US" sz="6000" b="1" dirty="0">
                <a:solidFill>
                  <a:srgbClr val="92D050"/>
                </a:solidFill>
              </a:rPr>
              <a:t>C</a:t>
            </a:r>
            <a:r>
              <a:rPr lang="en-US" altLang="en-US" sz="6000" b="1" baseline="-25000" dirty="0">
                <a:solidFill>
                  <a:srgbClr val="92D050"/>
                </a:solidFill>
              </a:rPr>
              <a:t>6</a:t>
            </a:r>
            <a:r>
              <a:rPr lang="en-US" altLang="en-US" sz="6000" b="1" dirty="0">
                <a:solidFill>
                  <a:srgbClr val="92D050"/>
                </a:solidFill>
              </a:rPr>
              <a:t>H</a:t>
            </a:r>
            <a:r>
              <a:rPr lang="en-US" altLang="en-US" sz="6000" b="1" baseline="-25000" dirty="0">
                <a:solidFill>
                  <a:srgbClr val="92D050"/>
                </a:solidFill>
              </a:rPr>
              <a:t>12</a:t>
            </a:r>
            <a:r>
              <a:rPr lang="en-US" altLang="en-US" sz="6000" b="1" dirty="0">
                <a:solidFill>
                  <a:srgbClr val="92D050"/>
                </a:solidFill>
              </a:rPr>
              <a:t>O</a:t>
            </a:r>
            <a:r>
              <a:rPr lang="en-US" altLang="en-US" sz="6000" b="1" baseline="-25000" dirty="0">
                <a:solidFill>
                  <a:srgbClr val="92D050"/>
                </a:solidFill>
              </a:rPr>
              <a:t>6</a:t>
            </a:r>
            <a:r>
              <a:rPr lang="en-US" altLang="en-US" sz="6000" b="1" dirty="0">
                <a:solidFill>
                  <a:srgbClr val="00B050"/>
                </a:solidFill>
              </a:rPr>
              <a:t>  +  </a:t>
            </a:r>
            <a:r>
              <a:rPr lang="en-US" alt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6O</a:t>
            </a:r>
            <a:r>
              <a:rPr lang="en-US" altLang="en-US" sz="60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6000" b="1" baseline="-25000" dirty="0">
                <a:solidFill>
                  <a:srgbClr val="00B050"/>
                </a:solidFill>
              </a:rPr>
              <a:t>  </a:t>
            </a:r>
            <a:endParaRPr lang="en-US" altLang="en-US" sz="5400" b="1" dirty="0">
              <a:solidFill>
                <a:srgbClr val="00B05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9456B4-ABD5-44D4-B33F-9FA3EDCA6A53}"/>
              </a:ext>
            </a:extLst>
          </p:cNvPr>
          <p:cNvSpPr txBox="1">
            <a:spLocks/>
          </p:cNvSpPr>
          <p:nvPr/>
        </p:nvSpPr>
        <p:spPr>
          <a:xfrm>
            <a:off x="0" y="3657905"/>
            <a:ext cx="12192000" cy="103822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en-US" altLang="en-US" sz="5400" b="1" dirty="0">
                <a:solidFill>
                  <a:srgbClr val="00B0F0"/>
                </a:solidFill>
              </a:rPr>
              <a:t>   </a:t>
            </a:r>
            <a:r>
              <a:rPr lang="en-US" altLang="en-US" sz="5400" b="1" dirty="0">
                <a:solidFill>
                  <a:srgbClr val="92D050"/>
                </a:solidFill>
              </a:rPr>
              <a:t>C</a:t>
            </a:r>
            <a:r>
              <a:rPr lang="en-US" altLang="en-US" sz="5400" b="1" baseline="-25000" dirty="0">
                <a:solidFill>
                  <a:srgbClr val="92D050"/>
                </a:solidFill>
              </a:rPr>
              <a:t>6</a:t>
            </a:r>
            <a:r>
              <a:rPr lang="en-US" altLang="en-US" sz="5400" b="1" dirty="0">
                <a:solidFill>
                  <a:srgbClr val="92D050"/>
                </a:solidFill>
              </a:rPr>
              <a:t>H</a:t>
            </a:r>
            <a:r>
              <a:rPr lang="en-US" altLang="en-US" sz="5400" b="1" baseline="-25000" dirty="0">
                <a:solidFill>
                  <a:srgbClr val="92D050"/>
                </a:solidFill>
              </a:rPr>
              <a:t>12</a:t>
            </a:r>
            <a:r>
              <a:rPr lang="en-US" altLang="en-US" sz="5400" b="1" dirty="0">
                <a:solidFill>
                  <a:srgbClr val="92D050"/>
                </a:solidFill>
              </a:rPr>
              <a:t>O</a:t>
            </a:r>
            <a:r>
              <a:rPr lang="en-US" altLang="en-US" sz="5400" b="1" baseline="-25000" dirty="0">
                <a:solidFill>
                  <a:srgbClr val="92D050"/>
                </a:solidFill>
              </a:rPr>
              <a:t>6</a:t>
            </a:r>
            <a:r>
              <a:rPr lang="en-US" altLang="en-US" sz="5400" b="1" baseline="-25000" dirty="0">
                <a:solidFill>
                  <a:srgbClr val="00B0F0"/>
                </a:solidFill>
              </a:rPr>
              <a:t> </a:t>
            </a:r>
            <a:r>
              <a:rPr lang="en-US" altLang="en-US" sz="5400" b="1" dirty="0">
                <a:solidFill>
                  <a:srgbClr val="00B0F0"/>
                </a:solidFill>
              </a:rPr>
              <a:t>+ </a:t>
            </a:r>
            <a:r>
              <a:rPr lang="en-US" alt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6O</a:t>
            </a:r>
            <a:r>
              <a:rPr lang="en-US" altLang="en-US" sz="54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5400" b="1" baseline="-25000" dirty="0">
                <a:solidFill>
                  <a:srgbClr val="00B0F0"/>
                </a:solidFill>
              </a:rPr>
              <a:t>   </a:t>
            </a:r>
            <a:r>
              <a:rPr lang="en-US" altLang="en-US" sz="5400" b="1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           </a:t>
            </a:r>
            <a:r>
              <a:rPr lang="en-US" altLang="en-US" sz="5400" b="1" dirty="0">
                <a:solidFill>
                  <a:srgbClr val="FFC000"/>
                </a:solidFill>
              </a:rPr>
              <a:t>6CO</a:t>
            </a:r>
            <a:r>
              <a:rPr lang="en-US" altLang="en-US" sz="5400" b="1" baseline="-25000" dirty="0">
                <a:solidFill>
                  <a:srgbClr val="FFC000"/>
                </a:solidFill>
              </a:rPr>
              <a:t>2</a:t>
            </a:r>
            <a:r>
              <a:rPr lang="en-US" altLang="en-US" sz="5400" b="1" dirty="0">
                <a:solidFill>
                  <a:srgbClr val="00B0F0"/>
                </a:solidFill>
              </a:rPr>
              <a:t>+6H</a:t>
            </a:r>
            <a:r>
              <a:rPr lang="en-US" altLang="en-US" sz="5400" b="1" baseline="-25000" dirty="0">
                <a:solidFill>
                  <a:srgbClr val="00B0F0"/>
                </a:solidFill>
              </a:rPr>
              <a:t>2</a:t>
            </a:r>
            <a:r>
              <a:rPr lang="en-US" altLang="en-US" sz="5400" b="1" dirty="0">
                <a:solidFill>
                  <a:srgbClr val="00B0F0"/>
                </a:solidFill>
              </a:rPr>
              <a:t>O+</a:t>
            </a:r>
            <a:r>
              <a:rPr lang="en-US" altLang="en-US" sz="5400" b="1" dirty="0"/>
              <a:t>ATP</a:t>
            </a:r>
          </a:p>
        </p:txBody>
      </p:sp>
      <p:sp>
        <p:nvSpPr>
          <p:cNvPr id="11" name="Right Arrow 16">
            <a:extLst>
              <a:ext uri="{FF2B5EF4-FFF2-40B4-BE49-F238E27FC236}">
                <a16:creationId xmlns:a16="http://schemas.microsoft.com/office/drawing/2014/main" id="{F88A8C4A-E8A7-4804-8E7B-71A39805FD9D}"/>
              </a:ext>
            </a:extLst>
          </p:cNvPr>
          <p:cNvSpPr/>
          <p:nvPr/>
        </p:nvSpPr>
        <p:spPr>
          <a:xfrm>
            <a:off x="5406561" y="2025755"/>
            <a:ext cx="1239391" cy="567043"/>
          </a:xfrm>
          <a:prstGeom prst="rightArrow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Right Arrow 16">
            <a:extLst>
              <a:ext uri="{FF2B5EF4-FFF2-40B4-BE49-F238E27FC236}">
                <a16:creationId xmlns:a16="http://schemas.microsoft.com/office/drawing/2014/main" id="{99AEF6B3-C8E2-4310-BD6D-42F77A7D2431}"/>
              </a:ext>
            </a:extLst>
          </p:cNvPr>
          <p:cNvSpPr/>
          <p:nvPr/>
        </p:nvSpPr>
        <p:spPr>
          <a:xfrm>
            <a:off x="5406561" y="3854996"/>
            <a:ext cx="1239391" cy="567043"/>
          </a:xfrm>
          <a:prstGeom prst="rightArrow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5AB9E5-BE60-437A-9091-D0D0D1A6EA70}"/>
              </a:ext>
            </a:extLst>
          </p:cNvPr>
          <p:cNvCxnSpPr/>
          <p:nvPr/>
        </p:nvCxnSpPr>
        <p:spPr>
          <a:xfrm>
            <a:off x="0" y="3265371"/>
            <a:ext cx="12192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1823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review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08575F-7C40-4967-9B19-0B85C5578AB5}"/>
              </a:ext>
            </a:extLst>
          </p:cNvPr>
          <p:cNvSpPr/>
          <p:nvPr/>
        </p:nvSpPr>
        <p:spPr>
          <a:xfrm>
            <a:off x="6564429" y="1658726"/>
            <a:ext cx="5627571" cy="5074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BD47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WHAT IS THE RELATIONSHIP BETWEEN 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BD47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CELLULAR RESPIRATION</a:t>
            </a:r>
            <a:r>
              <a:rPr kumimoji="0" lang="en-US" altLang="en-US" sz="8000" b="1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&amp; </a:t>
            </a:r>
            <a:r>
              <a:rPr kumimoji="0" lang="en-US" altLang="en-US" sz="8000" b="1" i="0" u="none" strike="noStrike" kern="0" cap="none" spc="0" normalizeH="0" baseline="-25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PHOTOSYNTHESIS</a:t>
            </a:r>
            <a:r>
              <a:rPr kumimoji="0" lang="en-US" altLang="en-US" sz="8000" b="1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2530" name="Picture 2" descr="Image result for cellular respiration versus photosynthesis">
            <a:extLst>
              <a:ext uri="{FF2B5EF4-FFF2-40B4-BE49-F238E27FC236}">
                <a16:creationId xmlns:a16="http://schemas.microsoft.com/office/drawing/2014/main" id="{4A479EDB-481F-4F10-9534-4E13A5249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0372"/>
            <a:ext cx="6858000" cy="508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64C76B-0EDD-488C-8351-C4048636520B}"/>
              </a:ext>
            </a:extLst>
          </p:cNvPr>
          <p:cNvSpPr/>
          <p:nvPr/>
        </p:nvSpPr>
        <p:spPr>
          <a:xfrm>
            <a:off x="4534356" y="4079654"/>
            <a:ext cx="779859" cy="63458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934251"/>
            <a:ext cx="12192000" cy="103822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altLang="en-US" sz="7200" b="1" dirty="0"/>
              <a:t>C</a:t>
            </a:r>
            <a:r>
              <a:rPr lang="en-US" altLang="en-US" sz="7200" b="1" baseline="-25000" dirty="0"/>
              <a:t>6</a:t>
            </a:r>
            <a:r>
              <a:rPr lang="en-US" altLang="en-US" sz="7200" b="1" dirty="0"/>
              <a:t>H</a:t>
            </a:r>
            <a:r>
              <a:rPr lang="en-US" altLang="en-US" sz="7200" b="1" baseline="-25000" dirty="0"/>
              <a:t>12</a:t>
            </a:r>
            <a:r>
              <a:rPr lang="en-US" altLang="en-US" sz="7200" b="1" dirty="0"/>
              <a:t>O</a:t>
            </a:r>
            <a:r>
              <a:rPr lang="en-US" altLang="en-US" sz="7200" b="1" baseline="-25000" dirty="0"/>
              <a:t>6 </a:t>
            </a:r>
            <a:r>
              <a:rPr lang="en-US" altLang="en-US" sz="7200" b="1" dirty="0"/>
              <a:t>+</a:t>
            </a:r>
            <a:r>
              <a:rPr lang="en-US" altLang="en-US" sz="7200" b="1" baseline="-25000" dirty="0"/>
              <a:t> </a:t>
            </a:r>
            <a:r>
              <a:rPr lang="en-US" altLang="en-US" sz="7200" b="1" dirty="0"/>
              <a:t>6O</a:t>
            </a:r>
            <a:r>
              <a:rPr lang="en-US" altLang="en-US" sz="7200" b="1" baseline="-25000" dirty="0"/>
              <a:t>2 </a:t>
            </a:r>
            <a:r>
              <a:rPr lang="en-US" altLang="en-US" sz="10300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7200" b="1" baseline="-25000" dirty="0">
                <a:sym typeface="Wingdings" panose="05000000000000000000" pitchFamily="2" charset="2"/>
              </a:rPr>
              <a:t> </a:t>
            </a:r>
            <a:r>
              <a:rPr lang="en-US" altLang="en-US" sz="7200" b="1" dirty="0"/>
              <a:t>6CO</a:t>
            </a:r>
            <a:r>
              <a:rPr lang="en-US" altLang="en-US" sz="7200" b="1" baseline="-25000" dirty="0"/>
              <a:t>2 </a:t>
            </a:r>
            <a:r>
              <a:rPr lang="en-US" altLang="en-US" sz="7200" b="1" dirty="0"/>
              <a:t>+ 6H</a:t>
            </a:r>
            <a:r>
              <a:rPr lang="en-US" altLang="en-US" sz="7200" b="1" baseline="-25000" dirty="0"/>
              <a:t>2</a:t>
            </a:r>
            <a:r>
              <a:rPr lang="en-US" altLang="en-US" sz="7200" b="1" dirty="0"/>
              <a:t>O + </a:t>
            </a:r>
            <a:r>
              <a:rPr lang="en-US" altLang="en-US" sz="7200" b="1" dirty="0">
                <a:solidFill>
                  <a:srgbClr val="FFFF00"/>
                </a:solidFill>
              </a:rPr>
              <a:t>ATP (energy)</a:t>
            </a:r>
          </a:p>
          <a:p>
            <a:pPr marL="0" indent="0" algn="ctr">
              <a:buNone/>
            </a:pPr>
            <a:endParaRPr lang="en-US" altLang="en-US" sz="7200" b="1" baseline="-25000" dirty="0"/>
          </a:p>
          <a:p>
            <a:pPr marL="0" indent="0" algn="ctr">
              <a:buNone/>
            </a:pPr>
            <a:endParaRPr lang="en-US" altLang="en-US" sz="7200" b="1" baseline="-25000" dirty="0"/>
          </a:p>
          <a:p>
            <a:pPr marL="0" indent="0" algn="ctr">
              <a:buNone/>
            </a:pPr>
            <a:endParaRPr lang="en-US" altLang="en-US" sz="7200" b="1" baseline="-25000" dirty="0"/>
          </a:p>
          <a:p>
            <a:pPr marL="0" indent="0" algn="ctr">
              <a:buNone/>
            </a:pPr>
            <a:endParaRPr lang="en-US" sz="7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5"/>
          <a:stretch/>
        </p:blipFill>
        <p:spPr>
          <a:xfrm>
            <a:off x="2843990" y="0"/>
            <a:ext cx="6504019" cy="4446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46872"/>
            <a:ext cx="500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Cellular Respiration Equation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41834A-AC12-4148-BF9B-8C35DAC830EF}"/>
              </a:ext>
            </a:extLst>
          </p:cNvPr>
          <p:cNvSpPr txBox="1">
            <a:spLocks/>
          </p:cNvSpPr>
          <p:nvPr/>
        </p:nvSpPr>
        <p:spPr>
          <a:xfrm>
            <a:off x="0" y="5820069"/>
            <a:ext cx="12192000" cy="103793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en-US" altLang="en-US" sz="4500" b="1" dirty="0">
                <a:solidFill>
                  <a:srgbClr val="FFC000"/>
                </a:solidFill>
              </a:rPr>
              <a:t>_____ </a:t>
            </a:r>
            <a:r>
              <a:rPr lang="en-US" altLang="en-US" sz="4500" b="1" dirty="0"/>
              <a:t>+</a:t>
            </a:r>
            <a:r>
              <a:rPr lang="en-US" altLang="en-US" sz="4500" b="1" baseline="-25000" dirty="0"/>
              <a:t> </a:t>
            </a:r>
            <a:r>
              <a:rPr lang="en-US" altLang="en-US" sz="4500" b="1" dirty="0"/>
              <a:t>6</a:t>
            </a:r>
            <a:r>
              <a:rPr lang="en-US" altLang="en-US" sz="4500" b="1" dirty="0">
                <a:solidFill>
                  <a:srgbClr val="FFC000"/>
                </a:solidFill>
              </a:rPr>
              <a:t>___</a:t>
            </a:r>
            <a:r>
              <a:rPr lang="en-US" altLang="en-US" sz="4500" b="1" baseline="-25000" dirty="0"/>
              <a:t> </a:t>
            </a:r>
            <a:r>
              <a:rPr lang="en-US" altLang="en-US" sz="6600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4500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4500" b="1" dirty="0"/>
              <a:t>6</a:t>
            </a:r>
            <a:r>
              <a:rPr lang="en-US" altLang="en-US" sz="4500" b="1" dirty="0">
                <a:solidFill>
                  <a:srgbClr val="FFC000"/>
                </a:solidFill>
              </a:rPr>
              <a:t>___</a:t>
            </a:r>
            <a:r>
              <a:rPr lang="en-US" altLang="en-US" sz="4500" b="1" baseline="-25000" dirty="0"/>
              <a:t> </a:t>
            </a:r>
            <a:r>
              <a:rPr lang="en-US" altLang="en-US" sz="4500" b="1" dirty="0"/>
              <a:t>+ 6</a:t>
            </a:r>
            <a:r>
              <a:rPr lang="en-US" altLang="en-US" sz="4500" b="1" dirty="0">
                <a:solidFill>
                  <a:srgbClr val="FFC000"/>
                </a:solidFill>
              </a:rPr>
              <a:t>___</a:t>
            </a:r>
            <a:r>
              <a:rPr lang="en-US" altLang="en-US" sz="4500" b="1" dirty="0"/>
              <a:t> + </a:t>
            </a:r>
            <a:r>
              <a:rPr lang="en-US" altLang="en-US" sz="4500" b="1" dirty="0">
                <a:solidFill>
                  <a:srgbClr val="FFC000"/>
                </a:solidFill>
              </a:rPr>
              <a:t>ATP (energy)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981AC395-C67D-42D8-BD3C-F472CE7AB9AD}"/>
              </a:ext>
            </a:extLst>
          </p:cNvPr>
          <p:cNvSpPr/>
          <p:nvPr/>
        </p:nvSpPr>
        <p:spPr>
          <a:xfrm>
            <a:off x="1341922" y="5453363"/>
            <a:ext cx="346509" cy="360948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BB14F9E-5F45-4F8D-A174-39FCEC0EB249}"/>
              </a:ext>
            </a:extLst>
          </p:cNvPr>
          <p:cNvSpPr/>
          <p:nvPr/>
        </p:nvSpPr>
        <p:spPr>
          <a:xfrm>
            <a:off x="3376863" y="5453363"/>
            <a:ext cx="346509" cy="360948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7E4DBE7-993D-43F7-B01E-0398F018411C}"/>
              </a:ext>
            </a:extLst>
          </p:cNvPr>
          <p:cNvSpPr/>
          <p:nvPr/>
        </p:nvSpPr>
        <p:spPr>
          <a:xfrm>
            <a:off x="5313144" y="5453363"/>
            <a:ext cx="346509" cy="360948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3AAA567-64BA-4C86-9820-1C54E6A0C22C}"/>
              </a:ext>
            </a:extLst>
          </p:cNvPr>
          <p:cNvSpPr/>
          <p:nvPr/>
        </p:nvSpPr>
        <p:spPr>
          <a:xfrm>
            <a:off x="6916551" y="5453363"/>
            <a:ext cx="346509" cy="360948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8EB74-0D09-4DDA-AADD-59FA64A5E953}"/>
              </a:ext>
            </a:extLst>
          </p:cNvPr>
          <p:cNvSpPr txBox="1"/>
          <p:nvPr/>
        </p:nvSpPr>
        <p:spPr>
          <a:xfrm>
            <a:off x="781850" y="5886145"/>
            <a:ext cx="1520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GLUCOSE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D5BE77-C49C-494D-BA5A-9111648D4EA1}"/>
              </a:ext>
            </a:extLst>
          </p:cNvPr>
          <p:cNvSpPr txBox="1"/>
          <p:nvPr/>
        </p:nvSpPr>
        <p:spPr>
          <a:xfrm>
            <a:off x="3015112" y="5931360"/>
            <a:ext cx="1070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OXYGEN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6DA274-3B14-453B-9CDC-F5C2E98C84C1}"/>
              </a:ext>
            </a:extLst>
          </p:cNvPr>
          <p:cNvSpPr txBox="1"/>
          <p:nvPr/>
        </p:nvSpPr>
        <p:spPr>
          <a:xfrm>
            <a:off x="4951392" y="5931360"/>
            <a:ext cx="1131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CARBON</a:t>
            </a:r>
          </a:p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DIOXIDE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C63579-CDF5-428E-889C-68EC1084717C}"/>
              </a:ext>
            </a:extLst>
          </p:cNvPr>
          <p:cNvSpPr txBox="1"/>
          <p:nvPr/>
        </p:nvSpPr>
        <p:spPr>
          <a:xfrm>
            <a:off x="6822204" y="5916922"/>
            <a:ext cx="1070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26331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  <p:bldP spid="7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20069"/>
            <a:ext cx="12192000" cy="103793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_____   _______ happens in </a:t>
            </a:r>
            <a:r>
              <a:rPr lang="en-US" sz="6000" b="1" dirty="0">
                <a:solidFill>
                  <a:srgbClr val="FFC000"/>
                </a:solidFill>
              </a:rPr>
              <a:t>mitochondria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4" r="16457"/>
          <a:stretch/>
        </p:blipFill>
        <p:spPr>
          <a:xfrm>
            <a:off x="0" y="1876282"/>
            <a:ext cx="4511616" cy="3943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4" r="16457"/>
          <a:stretch/>
        </p:blipFill>
        <p:spPr>
          <a:xfrm>
            <a:off x="4255697" y="2351345"/>
            <a:ext cx="3424687" cy="2993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4" r="16457"/>
          <a:stretch/>
        </p:blipFill>
        <p:spPr>
          <a:xfrm>
            <a:off x="7680384" y="1876281"/>
            <a:ext cx="4511616" cy="3943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0219" y="5761709"/>
            <a:ext cx="1754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Cellular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5347" y="5756448"/>
            <a:ext cx="249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Respiration</a:t>
            </a:r>
          </a:p>
        </p:txBody>
      </p:sp>
    </p:spTree>
    <p:extLst>
      <p:ext uri="{BB962C8B-B14F-4D97-AF65-F5344CB8AC3E}">
        <p14:creationId xmlns:p14="http://schemas.microsoft.com/office/powerpoint/2010/main" val="248230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23333"/>
            <a:ext cx="5831457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5000" dirty="0">
                <a:solidFill>
                  <a:srgbClr val="FFC000"/>
                </a:solidFill>
              </a:rPr>
              <a:t>Cellular Respiration has </a:t>
            </a:r>
            <a:r>
              <a:rPr lang="en-US" sz="5000" u="sng" dirty="0">
                <a:solidFill>
                  <a:srgbClr val="FFC000"/>
                </a:solidFill>
              </a:rPr>
              <a:t>3 Reactions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000" dirty="0"/>
              <a:t> Glycolysis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5000" dirty="0"/>
              <a:t>Krebs Cycle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5000" dirty="0"/>
              <a:t>Electron Transport Chain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" t="4038" r="2834" b="4943"/>
          <a:stretch/>
        </p:blipFill>
        <p:spPr>
          <a:xfrm>
            <a:off x="5727941" y="1311215"/>
            <a:ext cx="6464060" cy="55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93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1_Integral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1513</Words>
  <Application>Microsoft Office PowerPoint</Application>
  <PresentationFormat>Widescreen</PresentationFormat>
  <Paragraphs>356</Paragraphs>
  <Slides>66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Arial</vt:lpstr>
      <vt:lpstr>Calibri</vt:lpstr>
      <vt:lpstr>Cambria Math</vt:lpstr>
      <vt:lpstr>Times New Roman</vt:lpstr>
      <vt:lpstr>Tw Cen MT</vt:lpstr>
      <vt:lpstr>Tw Cen MT Condensed</vt:lpstr>
      <vt:lpstr>Wingdings</vt:lpstr>
      <vt:lpstr>Wingdings 3</vt:lpstr>
      <vt:lpstr>Integral</vt:lpstr>
      <vt:lpstr>1_Integral</vt:lpstr>
      <vt:lpstr>Section 7-4: Cellular Respiration</vt:lpstr>
      <vt:lpstr>Don’t forget to chunk your notes! These notes have 5 chunks. You will need 5 questions.</vt:lpstr>
      <vt:lpstr>overview</vt:lpstr>
      <vt:lpstr>overview</vt:lpstr>
      <vt:lpstr>overview</vt:lpstr>
      <vt:lpstr>overview</vt:lpstr>
      <vt:lpstr>PowerPoint Presentation</vt:lpstr>
      <vt:lpstr>overview</vt:lpstr>
      <vt:lpstr>overview</vt:lpstr>
      <vt:lpstr>Don’t forget to chunk your notes! These notes have 5 chunks. You will need 5 questions.</vt:lpstr>
      <vt:lpstr>Reaction #1: Glycolysis</vt:lpstr>
      <vt:lpstr>reaction #1: glycolysis</vt:lpstr>
      <vt:lpstr>reaction #1: glycolysis</vt:lpstr>
      <vt:lpstr>reaction #1: glycolysis</vt:lpstr>
      <vt:lpstr>reaction #1: glycolysis</vt:lpstr>
      <vt:lpstr>How glycolysis works</vt:lpstr>
      <vt:lpstr>How glycolysis works</vt:lpstr>
      <vt:lpstr>How glycolysis works</vt:lpstr>
      <vt:lpstr>How glycolysis works</vt:lpstr>
      <vt:lpstr>How glycolysis works</vt:lpstr>
      <vt:lpstr>Reaction #1: Glycolysis</vt:lpstr>
      <vt:lpstr>After glycolysis</vt:lpstr>
      <vt:lpstr>After glycolysis</vt:lpstr>
      <vt:lpstr>After glycolysis</vt:lpstr>
      <vt:lpstr>After glycolysis</vt:lpstr>
      <vt:lpstr>After glycolysis</vt:lpstr>
      <vt:lpstr>Don’t forget to chunk your notes! These notes have 5 chunks. You will need 5 questions.</vt:lpstr>
      <vt:lpstr>Anaerobic respiration</vt:lpstr>
      <vt:lpstr>Anaerobic respiration</vt:lpstr>
      <vt:lpstr>Anaerobic respiration</vt:lpstr>
      <vt:lpstr>Anaerobic respiration</vt:lpstr>
      <vt:lpstr>Anaerobic respiration</vt:lpstr>
      <vt:lpstr>Don’t forget to chunk your notes! These notes have 5 chunks. You will need 5 questions.</vt:lpstr>
      <vt:lpstr>Reaction #2: KREBS CYCLE</vt:lpstr>
      <vt:lpstr>Reaction #2: Krebs cycle</vt:lpstr>
      <vt:lpstr>reaction #2: KREBS CYCLE</vt:lpstr>
      <vt:lpstr>reaction #2: KREBS CYCLE</vt:lpstr>
      <vt:lpstr>How Krebs cycle WORKS</vt:lpstr>
      <vt:lpstr>How Krebs cycle WORKS</vt:lpstr>
      <vt:lpstr>How Krebs cycle WORKS</vt:lpstr>
      <vt:lpstr>How Krebs cycle WORKS</vt:lpstr>
      <vt:lpstr>How Krebs cycle WORKS</vt:lpstr>
      <vt:lpstr>Reaction #2: Krebs cycle</vt:lpstr>
      <vt:lpstr>Don’t forget to chunk your notes! These notes have 5 chunks. You will need 5 questions.</vt:lpstr>
      <vt:lpstr>Reaction #3: ETC</vt:lpstr>
      <vt:lpstr>Reaction #3: ETC</vt:lpstr>
      <vt:lpstr>Reaction #3: ETC</vt:lpstr>
      <vt:lpstr>Reaction #3: ETC</vt:lpstr>
      <vt:lpstr>Reaction #3: ETC</vt:lpstr>
      <vt:lpstr>How ETC works</vt:lpstr>
      <vt:lpstr>How ETC works</vt:lpstr>
      <vt:lpstr>How ETC works</vt:lpstr>
      <vt:lpstr>How ETC works</vt:lpstr>
      <vt:lpstr>How ETC works</vt:lpstr>
      <vt:lpstr>Reaction #3: ETC</vt:lpstr>
      <vt:lpstr>How ETC works</vt:lpstr>
      <vt:lpstr>Don’t forget to chunk your notes! These notes have 5 chunks. You will need 5 questions.</vt:lpstr>
      <vt:lpstr>REVIEW</vt:lpstr>
      <vt:lpstr>review</vt:lpstr>
      <vt:lpstr>PowerPoint Presentation</vt:lpstr>
      <vt:lpstr>REVIEW</vt:lpstr>
      <vt:lpstr>REVIEW</vt:lpstr>
      <vt:lpstr>review</vt:lpstr>
      <vt:lpstr>REVIEW</vt:lpstr>
      <vt:lpstr>review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7-4: Cellular Respiration</dc:title>
  <dc:creator>Marie T. Pham</dc:creator>
  <cp:lastModifiedBy>Marie T. Pham</cp:lastModifiedBy>
  <cp:revision>45</cp:revision>
  <dcterms:created xsi:type="dcterms:W3CDTF">2020-03-09T18:32:53Z</dcterms:created>
  <dcterms:modified xsi:type="dcterms:W3CDTF">2020-03-10T20:15:37Z</dcterms:modified>
</cp:coreProperties>
</file>