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99" r:id="rId3"/>
    <p:sldId id="261" r:id="rId4"/>
    <p:sldId id="262" r:id="rId5"/>
    <p:sldId id="263" r:id="rId6"/>
    <p:sldId id="264" r:id="rId7"/>
    <p:sldId id="265" r:id="rId8"/>
    <p:sldId id="298" r:id="rId9"/>
    <p:sldId id="266" r:id="rId10"/>
    <p:sldId id="267" r:id="rId11"/>
    <p:sldId id="269" r:id="rId12"/>
    <p:sldId id="268" r:id="rId13"/>
    <p:sldId id="270" r:id="rId14"/>
    <p:sldId id="272" r:id="rId15"/>
    <p:sldId id="273" r:id="rId16"/>
    <p:sldId id="300" r:id="rId17"/>
    <p:sldId id="274" r:id="rId18"/>
    <p:sldId id="275" r:id="rId19"/>
    <p:sldId id="276" r:id="rId20"/>
    <p:sldId id="277" r:id="rId21"/>
    <p:sldId id="279" r:id="rId22"/>
    <p:sldId id="278" r:id="rId23"/>
    <p:sldId id="297" r:id="rId24"/>
    <p:sldId id="271" r:id="rId25"/>
    <p:sldId id="301" r:id="rId26"/>
    <p:sldId id="280" r:id="rId27"/>
    <p:sldId id="296" r:id="rId28"/>
    <p:sldId id="281" r:id="rId29"/>
    <p:sldId id="282" r:id="rId30"/>
    <p:sldId id="295" r:id="rId31"/>
    <p:sldId id="283" r:id="rId32"/>
    <p:sldId id="294" r:id="rId33"/>
    <p:sldId id="302" r:id="rId34"/>
    <p:sldId id="28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7788-25D1-4207-915D-B7FF42099446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9467-7B34-4C56-9E6B-286F77F1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17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05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0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Lactic acid fermentation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23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energy. But it also produces</a:t>
            </a:r>
            <a:r>
              <a:rPr lang="en-US" baseline="0" dirty="0"/>
              <a:t> carbon dioxide &amp;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6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77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&amp; carbon</a:t>
            </a:r>
            <a:r>
              <a:rPr lang="en-US" baseline="0" dirty="0"/>
              <a:t> dioxide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4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9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glucose (food)</a:t>
            </a:r>
            <a:r>
              <a:rPr lang="en-US" baseline="0" dirty="0"/>
              <a:t> for plants. But it also produces oxygen!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F7B5-B255-44AE-B342-9EAD2BB29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5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9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B25E2-A290-45C3-BD7A-FCDF965EC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02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D7073E-0EDA-41AD-B1E1-0763B322892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2C8711-4C59-48AE-842B-FA61BA896C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10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1" y="194565"/>
            <a:ext cx="1187849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Essential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energy </a:t>
            </a: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4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photosynthesis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For what purpose? Is energy </a:t>
            </a: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</a:t>
            </a:r>
            <a:r>
              <a:rPr kumimoji="0" lang="en-US" sz="4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cellular respiration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For what purpose?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Key-terms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 Photosynthesis, chloroplast, sunlight, water, carbon dioxide, glucose, ATP, Cellular Respiration, food, mitochondria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549" y="4950612"/>
            <a:ext cx="8186601" cy="1463040"/>
          </a:xfrm>
        </p:spPr>
        <p:txBody>
          <a:bodyPr>
            <a:noAutofit/>
          </a:bodyPr>
          <a:lstStyle/>
          <a:p>
            <a:pPr algn="l"/>
            <a:r>
              <a:rPr lang="en-US" altLang="en-US" sz="9000" dirty="0"/>
              <a:t>Section 7-3: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0921" y="4842992"/>
            <a:ext cx="35310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Learning Target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the chemical equation for cellular respiration to explain how energy stored in food molecules provides energy to the cell.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1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5901313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ATP</a:t>
            </a:r>
            <a:r>
              <a:rPr lang="en-US" altLang="en-US" sz="4000" b="1" dirty="0">
                <a:solidFill>
                  <a:srgbClr val="92D050"/>
                </a:solidFill>
              </a:rPr>
              <a:t> (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denosine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hosphate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lang="en-US" altLang="en-US" sz="4000" dirty="0">
                <a:solidFill>
                  <a:srgbClr val="FFFF00"/>
                </a:solidFill>
              </a:rPr>
              <a:t>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 3 phosphates.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9881" cy="5477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CCBB6A5-DBC1-494E-9908-DE7AF1CF9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4833321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063916"/>
            <a:ext cx="12192000" cy="758737"/>
          </a:xfrm>
        </p:spPr>
        <p:txBody>
          <a:bodyPr>
            <a:noAutofit/>
          </a:bodyPr>
          <a:lstStyle/>
          <a:p>
            <a:pPr marL="128016" lvl="1" indent="0" algn="ctr" eaLnBrk="1" hangingPunct="1">
              <a:lnSpc>
                <a:spcPct val="90000"/>
              </a:lnSpc>
              <a:buNone/>
              <a:defRPr/>
            </a:pPr>
            <a:r>
              <a:rPr lang="en-US" altLang="en-US" sz="3800" dirty="0">
                <a:solidFill>
                  <a:srgbClr val="FF0000"/>
                </a:solidFill>
              </a:rPr>
              <a:t>ADP</a:t>
            </a:r>
            <a:r>
              <a:rPr lang="en-US" altLang="en-US" sz="3800" dirty="0"/>
              <a:t> (</a:t>
            </a:r>
            <a:r>
              <a:rPr lang="en-US" altLang="en-US" sz="3800" dirty="0">
                <a:solidFill>
                  <a:srgbClr val="FF0000"/>
                </a:solidFill>
              </a:rPr>
              <a:t>A</a:t>
            </a:r>
            <a:r>
              <a:rPr lang="en-US" altLang="en-US" sz="3800" dirty="0"/>
              <a:t>denosine </a:t>
            </a:r>
            <a:r>
              <a:rPr lang="en-US" altLang="en-US" sz="3800" dirty="0" err="1">
                <a:solidFill>
                  <a:srgbClr val="FF0000"/>
                </a:solidFill>
              </a:rPr>
              <a:t>D</a:t>
            </a:r>
            <a:r>
              <a:rPr lang="en-US" altLang="en-US" sz="3800" dirty="0" err="1"/>
              <a:t>iphos</a:t>
            </a:r>
            <a:r>
              <a:rPr lang="en-US" altLang="en-US" sz="3800" dirty="0" err="1">
                <a:solidFill>
                  <a:srgbClr val="FF0000"/>
                </a:solidFill>
              </a:rPr>
              <a:t>P</a:t>
            </a:r>
            <a:r>
              <a:rPr lang="en-US" altLang="en-US" sz="3800" dirty="0" err="1"/>
              <a:t>hate</a:t>
            </a:r>
            <a:r>
              <a:rPr lang="en-US" altLang="en-US" sz="3800" dirty="0"/>
              <a:t>) </a:t>
            </a:r>
            <a:r>
              <a:rPr lang="en-US" altLang="en-US" sz="3800" dirty="0">
                <a:solidFill>
                  <a:srgbClr val="FFFF00"/>
                </a:solidFill>
              </a:rPr>
              <a:t>has 2 phosphates instead of 3.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27" y="682130"/>
            <a:ext cx="9522691" cy="522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71" y="-2253"/>
            <a:ext cx="1152628" cy="86447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133CE93-D720-442E-819F-2779E1649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2253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528335" y="2059418"/>
            <a:ext cx="5499717" cy="419100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6500" b="1" dirty="0">
                <a:solidFill>
                  <a:srgbClr val="FFC000"/>
                </a:solidFill>
              </a:rPr>
              <a:t>ATP </a:t>
            </a:r>
            <a:r>
              <a:rPr lang="en-US" altLang="en-US" sz="6500" b="1" dirty="0">
                <a:solidFill>
                  <a:srgbClr val="FFC000"/>
                </a:solidFill>
                <a:sym typeface="Wingdings" panose="05000000000000000000" pitchFamily="2" charset="2"/>
              </a:rPr>
              <a:t> ADP + P</a:t>
            </a:r>
            <a:endParaRPr lang="en-US" altLang="en-US" sz="80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5000" dirty="0"/>
              <a:t>Terminal phosphate bond is broken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5000" dirty="0"/>
              <a:t>Energy is released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2224"/>
            <a:ext cx="6343045" cy="506577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AD6AB9F-F29E-48DE-9E09-09668C841A49}"/>
              </a:ext>
            </a:extLst>
          </p:cNvPr>
          <p:cNvSpPr/>
          <p:nvPr/>
        </p:nvSpPr>
        <p:spPr>
          <a:xfrm rot="16200000">
            <a:off x="4371302" y="4746217"/>
            <a:ext cx="2242686" cy="870857"/>
          </a:xfrm>
          <a:prstGeom prst="rightArrow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2D0E0C-8003-4050-9233-D96A4510E889}"/>
              </a:ext>
            </a:extLst>
          </p:cNvPr>
          <p:cNvSpPr/>
          <p:nvPr/>
        </p:nvSpPr>
        <p:spPr>
          <a:xfrm>
            <a:off x="129210" y="4773169"/>
            <a:ext cx="2242686" cy="870857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EF8FF23-2716-4E21-BA4C-AEF492DE6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43638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51867" y="4644346"/>
            <a:ext cx="9674352" cy="226858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8000" b="1" dirty="0">
                <a:solidFill>
                  <a:srgbClr val="FFC000"/>
                </a:solidFill>
              </a:rPr>
              <a:t>ADP + P </a:t>
            </a:r>
            <a:r>
              <a:rPr lang="en-US" altLang="en-US" sz="8000" b="1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8000" b="1" dirty="0">
                <a:solidFill>
                  <a:srgbClr val="FFC000"/>
                </a:solidFill>
              </a:rPr>
              <a:t>ATP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5000" dirty="0"/>
              <a:t>Phosphate added to ADP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5000" dirty="0"/>
              <a:t>Energy is stored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8895"/>
          <a:stretch/>
        </p:blipFill>
        <p:spPr>
          <a:xfrm>
            <a:off x="0" y="1819563"/>
            <a:ext cx="12192000" cy="272472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CE77996-4AEE-4BA3-B9CE-58E5D04AC989}"/>
              </a:ext>
            </a:extLst>
          </p:cNvPr>
          <p:cNvSpPr/>
          <p:nvPr/>
        </p:nvSpPr>
        <p:spPr>
          <a:xfrm rot="5400000">
            <a:off x="3336148" y="1260419"/>
            <a:ext cx="1669064" cy="729585"/>
          </a:xfrm>
          <a:prstGeom prst="rightArrow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2DC39E-5A2B-4578-94A4-7EF50CF11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43638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02552" y="1965960"/>
            <a:ext cx="4946905" cy="40233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000" dirty="0"/>
              <a:t>Cells store small amounts of ATP because it is </a:t>
            </a:r>
            <a:r>
              <a:rPr lang="en-US" altLang="en-US" sz="5000" dirty="0">
                <a:solidFill>
                  <a:srgbClr val="FFC000"/>
                </a:solidFill>
              </a:rPr>
              <a:t>inefficient</a:t>
            </a:r>
            <a:r>
              <a:rPr lang="en-US" altLang="en-US" sz="5000" dirty="0"/>
              <a:t> for storing energy.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pic>
        <p:nvPicPr>
          <p:cNvPr id="4" name="Picture 3" descr="A person holding a microphone&#10;&#10;Description automatically generated">
            <a:extLst>
              <a:ext uri="{FF2B5EF4-FFF2-40B4-BE49-F238E27FC236}">
                <a16:creationId xmlns:a16="http://schemas.microsoft.com/office/drawing/2014/main" id="{A0F354B0-9516-4582-9FC0-CCFFEA19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" y="1961590"/>
            <a:ext cx="6024880" cy="48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03136" y="1773936"/>
            <a:ext cx="4928617" cy="40233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5200" dirty="0"/>
              <a:t>Energy from carbohydrates (food) are used to make ATP from ADP </a:t>
            </a:r>
            <a:r>
              <a:rPr lang="en-US" altLang="en-US" sz="5200" dirty="0">
                <a:solidFill>
                  <a:srgbClr val="FFC000"/>
                </a:solidFill>
              </a:rPr>
              <a:t>as needed</a:t>
            </a:r>
            <a:r>
              <a:rPr lang="en-US" altLang="en-US" sz="5200" dirty="0"/>
              <a:t>.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0"/>
            <a:ext cx="6711696" cy="50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151077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8631"/>
            <a:ext cx="12192000" cy="14157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When you exercise, ATP stored in muscles is used first.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r="15057"/>
          <a:stretch/>
        </p:blipFill>
        <p:spPr>
          <a:xfrm>
            <a:off x="0" y="2192736"/>
            <a:ext cx="2976113" cy="337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19448"/>
          <a:stretch/>
        </p:blipFill>
        <p:spPr>
          <a:xfrm>
            <a:off x="2976113" y="2192736"/>
            <a:ext cx="4055364" cy="337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7" y="2192733"/>
            <a:ext cx="5160523" cy="33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617676"/>
                <a:ext cx="12192000" cy="1706668"/>
              </a:xfrm>
            </p:spPr>
            <p:txBody>
              <a:bodyPr>
                <a:noAutofit/>
              </a:bodyPr>
              <a:lstStyle/>
              <a:p>
                <a:pPr algn="ctr">
                  <a:defRPr/>
                </a:pPr>
                <a:r>
                  <a:rPr lang="en-US" altLang="en-US" sz="3600" dirty="0">
                    <a:solidFill>
                      <a:schemeClr val="tx1"/>
                    </a:solidFill>
                  </a:rPr>
                  <a:t>Muscles low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begin producing ATP through _______   ___    _____________ . Lactic acid in the body causes muscle cramps.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17676"/>
                <a:ext cx="12192000" cy="1706668"/>
              </a:xfrm>
              <a:blipFill>
                <a:blip r:embed="rId3"/>
                <a:stretch>
                  <a:fillRect t="-8929" r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414"/>
            <a:ext cx="5055079" cy="3354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83" y="1849992"/>
            <a:ext cx="3390181" cy="337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" b="15385"/>
          <a:stretch/>
        </p:blipFill>
        <p:spPr>
          <a:xfrm>
            <a:off x="5055079" y="1849991"/>
            <a:ext cx="3959525" cy="3377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77" y="5995841"/>
            <a:ext cx="372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FERMENTATION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9292" y="5486436"/>
            <a:ext cx="316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5729" y="5486436"/>
            <a:ext cx="206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LACTIC</a:t>
            </a:r>
          </a:p>
        </p:txBody>
      </p:sp>
    </p:spTree>
    <p:extLst>
      <p:ext uri="{BB962C8B-B14F-4D97-AF65-F5344CB8AC3E}">
        <p14:creationId xmlns:p14="http://schemas.microsoft.com/office/powerpoint/2010/main" val="36768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167222"/>
                <a:ext cx="12192000" cy="2157121"/>
              </a:xfrm>
            </p:spPr>
            <p:txBody>
              <a:bodyPr>
                <a:noAutofit/>
              </a:bodyPr>
              <a:lstStyle/>
              <a:p>
                <a:pPr algn="ctr">
                  <a:defRPr/>
                </a:pPr>
                <a:r>
                  <a:rPr lang="en-US" altLang="en-US" sz="5000" dirty="0">
                    <a:solidFill>
                      <a:schemeClr val="tx1"/>
                    </a:solidFill>
                  </a:rPr>
                  <a:t>Lactic acid is eliminated in the body by heavy breathing (taking in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67222"/>
                <a:ext cx="12192000" cy="2157121"/>
              </a:xfrm>
              <a:blipFill>
                <a:blip r:embed="rId2"/>
                <a:stretch>
                  <a:fillRect t="-10482" r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1199" b="22238"/>
          <a:stretch/>
        </p:blipFill>
        <p:spPr>
          <a:xfrm>
            <a:off x="-1" y="1682150"/>
            <a:ext cx="6196641" cy="3588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41" y="1682150"/>
            <a:ext cx="5995359" cy="35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267172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9377"/>
            <a:ext cx="12192000" cy="268496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dirty="0"/>
              <a:t>Cellular respiration can produce ATP for exercise lasting about 30 minutes.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-9856" y="2405745"/>
            <a:ext cx="1298575" cy="1825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Glucose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Oxygen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(0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278510" y="2399946"/>
            <a:ext cx="1298575" cy="1825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Glycolysis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303542" y="2399945"/>
            <a:ext cx="1298575" cy="1825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Krebs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448060" y="2399945"/>
            <a:ext cx="1298575" cy="1825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Electron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Transport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Chain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0893425" y="2399944"/>
            <a:ext cx="1298575" cy="1825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Carbon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Dioxide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(CO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(H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436051" y="2954760"/>
            <a:ext cx="1696248" cy="7159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971906" y="2954760"/>
            <a:ext cx="1696248" cy="7159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67879" y="3072410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60012" y="3072410"/>
            <a:ext cx="583277" cy="4806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B0AE6-26EB-4ADD-B601-0790C005F2B7}"/>
              </a:ext>
            </a:extLst>
          </p:cNvPr>
          <p:cNvSpPr txBox="1"/>
          <p:nvPr/>
        </p:nvSpPr>
        <p:spPr>
          <a:xfrm>
            <a:off x="-29106" y="1997738"/>
            <a:ext cx="12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REACTANTS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8AE7C-FB12-4617-AA35-9E2F4D882F17}"/>
              </a:ext>
            </a:extLst>
          </p:cNvPr>
          <p:cNvSpPr txBox="1"/>
          <p:nvPr/>
        </p:nvSpPr>
        <p:spPr>
          <a:xfrm>
            <a:off x="10874175" y="1997738"/>
            <a:ext cx="12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4091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19775"/>
            <a:ext cx="12192000" cy="1038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sz="7200" b="1" dirty="0"/>
              <a:t>C</a:t>
            </a:r>
            <a:r>
              <a:rPr lang="en-US" altLang="en-US" sz="7200" b="1" baseline="-25000" dirty="0"/>
              <a:t>6</a:t>
            </a:r>
            <a:r>
              <a:rPr lang="en-US" altLang="en-US" sz="7200" b="1" dirty="0"/>
              <a:t>H</a:t>
            </a:r>
            <a:r>
              <a:rPr lang="en-US" altLang="en-US" sz="7200" b="1" baseline="-25000" dirty="0"/>
              <a:t>12</a:t>
            </a:r>
            <a:r>
              <a:rPr lang="en-US" altLang="en-US" sz="7200" b="1" dirty="0"/>
              <a:t>O</a:t>
            </a:r>
            <a:r>
              <a:rPr lang="en-US" altLang="en-US" sz="7200" b="1" baseline="-25000" dirty="0"/>
              <a:t>6 </a:t>
            </a:r>
            <a:r>
              <a:rPr lang="en-US" altLang="en-US" sz="7200" b="1" dirty="0"/>
              <a:t>+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6O</a:t>
            </a:r>
            <a:r>
              <a:rPr lang="en-US" altLang="en-US" sz="7200" b="1" baseline="-25000" dirty="0"/>
              <a:t>2 </a:t>
            </a:r>
            <a:r>
              <a:rPr lang="en-US" altLang="en-US" sz="103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7200" b="1" baseline="-25000" dirty="0">
                <a:sym typeface="Wingdings" panose="05000000000000000000" pitchFamily="2" charset="2"/>
              </a:rPr>
              <a:t> </a:t>
            </a:r>
            <a:r>
              <a:rPr lang="en-US" altLang="en-US" sz="7200" b="1" dirty="0"/>
              <a:t>6CO</a:t>
            </a:r>
            <a:r>
              <a:rPr lang="en-US" altLang="en-US" sz="7200" b="1" baseline="-25000" dirty="0"/>
              <a:t>2 </a:t>
            </a:r>
            <a:r>
              <a:rPr lang="en-US" altLang="en-US" sz="7200" b="1" dirty="0"/>
              <a:t>+ 6H</a:t>
            </a:r>
            <a:r>
              <a:rPr lang="en-US" altLang="en-US" sz="7200" b="1" baseline="-25000" dirty="0"/>
              <a:t>2</a:t>
            </a:r>
            <a:r>
              <a:rPr lang="en-US" altLang="en-US" sz="7200" b="1" dirty="0"/>
              <a:t>O + </a:t>
            </a:r>
            <a:r>
              <a:rPr lang="en-US" altLang="en-US" sz="7200" b="1" dirty="0">
                <a:solidFill>
                  <a:srgbClr val="FFFF00"/>
                </a:solidFill>
              </a:rPr>
              <a:t>ATP (energy)</a:t>
            </a:r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sz="7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>
          <a:xfrm>
            <a:off x="2303368" y="0"/>
            <a:ext cx="7447241" cy="5291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5787"/>
            <a:ext cx="316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 Respiration Equation</a:t>
            </a:r>
          </a:p>
        </p:txBody>
      </p:sp>
    </p:spTree>
    <p:extLst>
      <p:ext uri="{BB962C8B-B14F-4D97-AF65-F5344CB8AC3E}">
        <p14:creationId xmlns:p14="http://schemas.microsoft.com/office/powerpoint/2010/main" val="26331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550863"/>
            <a:ext cx="12192000" cy="5884862"/>
          </a:xfrm>
        </p:spPr>
        <p:txBody>
          <a:bodyPr>
            <a:noAutofit/>
          </a:bodyPr>
          <a:lstStyle/>
          <a:p>
            <a:pPr algn="ctr"/>
            <a:r>
              <a:rPr lang="en-US" sz="11000" dirty="0">
                <a:solidFill>
                  <a:srgbClr val="FFFF00"/>
                </a:solidFill>
              </a:rPr>
              <a:t>What is</a:t>
            </a:r>
            <a:br>
              <a:rPr lang="en-US" sz="11000" dirty="0">
                <a:solidFill>
                  <a:srgbClr val="FFFF00"/>
                </a:solidFill>
              </a:rPr>
            </a:br>
            <a:r>
              <a:rPr lang="en-US" sz="11000" dirty="0">
                <a:solidFill>
                  <a:srgbClr val="FFFF00"/>
                </a:solidFill>
              </a:rPr>
              <a:t>cellular respiration’s PURPOSE?</a:t>
            </a:r>
          </a:p>
        </p:txBody>
      </p:sp>
    </p:spTree>
    <p:extLst>
      <p:ext uri="{BB962C8B-B14F-4D97-AF65-F5344CB8AC3E}">
        <p14:creationId xmlns:p14="http://schemas.microsoft.com/office/powerpoint/2010/main" val="413702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19775"/>
            <a:ext cx="12192000" cy="1038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sz="7200" b="1" dirty="0"/>
              <a:t>C</a:t>
            </a:r>
            <a:r>
              <a:rPr lang="en-US" altLang="en-US" sz="7200" b="1" baseline="-25000" dirty="0"/>
              <a:t>6</a:t>
            </a:r>
            <a:r>
              <a:rPr lang="en-US" altLang="en-US" sz="7200" b="1" dirty="0"/>
              <a:t>H</a:t>
            </a:r>
            <a:r>
              <a:rPr lang="en-US" altLang="en-US" sz="7200" b="1" baseline="-25000" dirty="0"/>
              <a:t>12</a:t>
            </a:r>
            <a:r>
              <a:rPr lang="en-US" altLang="en-US" sz="7200" b="1" dirty="0"/>
              <a:t>O</a:t>
            </a:r>
            <a:r>
              <a:rPr lang="en-US" altLang="en-US" sz="7200" b="1" baseline="-25000" dirty="0"/>
              <a:t>6 </a:t>
            </a:r>
            <a:r>
              <a:rPr lang="en-US" altLang="en-US" sz="7200" b="1" dirty="0"/>
              <a:t>+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6O</a:t>
            </a:r>
            <a:r>
              <a:rPr lang="en-US" altLang="en-US" sz="7200" b="1" baseline="-25000" dirty="0"/>
              <a:t>2 </a:t>
            </a:r>
            <a:r>
              <a:rPr lang="en-US" altLang="en-US" sz="103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7200" b="1" baseline="-25000" dirty="0">
                <a:sym typeface="Wingdings" panose="05000000000000000000" pitchFamily="2" charset="2"/>
              </a:rPr>
              <a:t> </a:t>
            </a:r>
            <a:r>
              <a:rPr lang="en-US" altLang="en-US" sz="7200" b="1" dirty="0"/>
              <a:t>6CO</a:t>
            </a:r>
            <a:r>
              <a:rPr lang="en-US" altLang="en-US" sz="7200" b="1" baseline="-25000" dirty="0"/>
              <a:t>2 </a:t>
            </a:r>
            <a:r>
              <a:rPr lang="en-US" altLang="en-US" sz="7200" b="1" dirty="0"/>
              <a:t>+ 6H</a:t>
            </a:r>
            <a:r>
              <a:rPr lang="en-US" altLang="en-US" sz="7200" b="1" baseline="-25000" dirty="0"/>
              <a:t>2</a:t>
            </a:r>
            <a:r>
              <a:rPr lang="en-US" altLang="en-US" sz="7200" b="1" dirty="0"/>
              <a:t>O + </a:t>
            </a:r>
            <a:r>
              <a:rPr lang="en-US" altLang="en-US" sz="7200" b="1" dirty="0">
                <a:solidFill>
                  <a:srgbClr val="FFFF00"/>
                </a:solidFill>
              </a:rPr>
              <a:t>ATP </a:t>
            </a:r>
            <a:r>
              <a:rPr lang="en-US" altLang="en-US" sz="7200" b="1" dirty="0"/>
              <a:t>(energy)</a:t>
            </a:r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sz="7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>
          <a:xfrm>
            <a:off x="2303368" y="0"/>
            <a:ext cx="7447241" cy="529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5787"/>
            <a:ext cx="316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 Respiration Equation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0FE0F542-6B2B-4FEA-B971-F8A96BF9DE14}"/>
              </a:ext>
            </a:extLst>
          </p:cNvPr>
          <p:cNvSpPr/>
          <p:nvPr/>
        </p:nvSpPr>
        <p:spPr>
          <a:xfrm rot="5400000">
            <a:off x="9780428" y="4581716"/>
            <a:ext cx="1696248" cy="715992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3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nimal, standing&#10;&#10;Description automatically generated">
            <a:extLst>
              <a:ext uri="{FF2B5EF4-FFF2-40B4-BE49-F238E27FC236}">
                <a16:creationId xmlns:a16="http://schemas.microsoft.com/office/drawing/2014/main" id="{04201BB8-A87A-4385-90DD-69EC9CD1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27793"/>
          <a:stretch/>
        </p:blipFill>
        <p:spPr>
          <a:xfrm>
            <a:off x="0" y="0"/>
            <a:ext cx="3825700" cy="3429000"/>
          </a:xfrm>
          <a:prstGeom prst="rect">
            <a:avLst/>
          </a:prstGeom>
        </p:spPr>
      </p:pic>
      <p:sp>
        <p:nvSpPr>
          <p:cNvPr id="38917" name="Rectangle 5"/>
          <p:cNvSpPr>
            <a:spLocks noGrp="1" noRot="1" noChangeArrowheads="1"/>
          </p:cNvSpPr>
          <p:nvPr>
            <p:ph idx="4294967295"/>
          </p:nvPr>
        </p:nvSpPr>
        <p:spPr>
          <a:xfrm>
            <a:off x="5557520" y="0"/>
            <a:ext cx="6634480" cy="6858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5400" dirty="0"/>
              <a:t>Energy released from </a:t>
            </a:r>
          </a:p>
          <a:p>
            <a:pPr marL="0" indent="0" eaLnBrk="1" hangingPunct="1">
              <a:buNone/>
              <a:defRPr/>
            </a:pPr>
            <a:r>
              <a:rPr lang="en-US" altLang="en-US" sz="5400" dirty="0"/>
              <a:t>ATP is used to…</a:t>
            </a:r>
          </a:p>
          <a:p>
            <a:pPr eaLnBrk="1" hangingPunct="1">
              <a:defRPr/>
            </a:pPr>
            <a:endParaRPr lang="en-US" altLang="en-US" sz="4400" dirty="0"/>
          </a:p>
          <a:p>
            <a:pPr marL="470916" lvl="1" indent="-342900" eaLnBrk="1" hangingPunct="1">
              <a:buFont typeface="+mj-lt"/>
              <a:buAutoNum type="arabicPeriod"/>
              <a:defRPr/>
            </a:pPr>
            <a:r>
              <a:rPr lang="en-US" altLang="en-US" sz="4400" dirty="0"/>
              <a:t> Contract </a:t>
            </a:r>
            <a:r>
              <a:rPr lang="en-US" altLang="en-US" sz="4400" dirty="0">
                <a:solidFill>
                  <a:srgbClr val="FFC000"/>
                </a:solidFill>
              </a:rPr>
              <a:t>muscles</a:t>
            </a:r>
          </a:p>
          <a:p>
            <a:pPr marL="470916" lvl="1" indent="-342900" eaLnBrk="1" hangingPunct="1">
              <a:buFont typeface="+mj-lt"/>
              <a:buAutoNum type="arabicPeriod"/>
              <a:defRPr/>
            </a:pPr>
            <a:r>
              <a:rPr lang="en-US" altLang="en-US" sz="4400" dirty="0"/>
              <a:t> Send messages from the </a:t>
            </a:r>
            <a:r>
              <a:rPr lang="en-US" altLang="en-US" sz="4400" dirty="0">
                <a:solidFill>
                  <a:srgbClr val="FFC000"/>
                </a:solidFill>
              </a:rPr>
              <a:t>brain</a:t>
            </a:r>
            <a:r>
              <a:rPr lang="en-US" altLang="en-US" sz="4400" dirty="0"/>
              <a:t> to the rest of the </a:t>
            </a:r>
            <a:r>
              <a:rPr lang="en-US" altLang="en-US" sz="4400" dirty="0">
                <a:solidFill>
                  <a:srgbClr val="FFC000"/>
                </a:solidFill>
              </a:rPr>
              <a:t>body</a:t>
            </a:r>
          </a:p>
          <a:p>
            <a:pPr marL="470916" lvl="1" indent="-342900" eaLnBrk="1" hangingPunct="1">
              <a:buFont typeface="+mj-lt"/>
              <a:buAutoNum type="arabicPeriod"/>
              <a:defRPr/>
            </a:pPr>
            <a:r>
              <a:rPr lang="en-US" altLang="en-US" sz="4400" dirty="0"/>
              <a:t> Cell-to-cell </a:t>
            </a:r>
            <a:r>
              <a:rPr lang="en-US" altLang="en-US" sz="4400" dirty="0">
                <a:solidFill>
                  <a:srgbClr val="FFC000"/>
                </a:solidFill>
              </a:rPr>
              <a:t>communication</a:t>
            </a:r>
          </a:p>
        </p:txBody>
      </p:sp>
      <p:pic>
        <p:nvPicPr>
          <p:cNvPr id="10" name="Picture 9" descr="A picture containing animal, star&#10;&#10;Description automatically generated">
            <a:extLst>
              <a:ext uri="{FF2B5EF4-FFF2-40B4-BE49-F238E27FC236}">
                <a16:creationId xmlns:a16="http://schemas.microsoft.com/office/drawing/2014/main" id="{33CE9A79-546C-4987-8AF5-9D3F39FDD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r="18706"/>
          <a:stretch/>
        </p:blipFill>
        <p:spPr>
          <a:xfrm>
            <a:off x="1960723" y="3429000"/>
            <a:ext cx="3729954" cy="320738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5CAEBC-1A44-4A7A-B149-5798605E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 b="8779"/>
          <a:stretch/>
        </p:blipFill>
        <p:spPr>
          <a:xfrm>
            <a:off x="0" y="0"/>
            <a:ext cx="5557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62059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00" y="417028"/>
            <a:ext cx="9720072" cy="1499616"/>
          </a:xfrm>
        </p:spPr>
        <p:txBody>
          <a:bodyPr>
            <a:noAutofit/>
          </a:bodyPr>
          <a:lstStyle/>
          <a:p>
            <a:r>
              <a:rPr lang="en-US" sz="6600" dirty="0"/>
              <a:t>Photosynthesis’ CONNECTION TO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676" y="1694046"/>
            <a:ext cx="5366918" cy="49429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8000" dirty="0"/>
              <a:t>Plants are autotrophs (producers)</a:t>
            </a:r>
          </a:p>
          <a:p>
            <a:pPr algn="ctr"/>
            <a:r>
              <a:rPr lang="en-US" sz="8000" dirty="0"/>
              <a:t>that use </a:t>
            </a:r>
            <a:r>
              <a:rPr lang="en-US" sz="8000" dirty="0">
                <a:solidFill>
                  <a:srgbClr val="92D050"/>
                </a:solidFill>
              </a:rPr>
              <a:t>photosynthesis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0" dirty="0"/>
              <a:t>to make their own ______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929698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220" y="5538434"/>
            <a:ext cx="316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38708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960" y="1644003"/>
            <a:ext cx="6701461" cy="41910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rgbClr val="00B050"/>
                </a:solidFill>
              </a:rPr>
              <a:t>Uses</a:t>
            </a:r>
            <a:r>
              <a:rPr lang="en-US" altLang="en-US" sz="4500" b="1" dirty="0"/>
              <a:t> </a:t>
            </a:r>
          </a:p>
          <a:p>
            <a:pPr marL="0" indent="0" algn="ctr">
              <a:buNone/>
              <a:defRPr/>
            </a:pPr>
            <a:r>
              <a:rPr lang="en-US" altLang="en-US" sz="2600" b="1" u="sng" dirty="0"/>
              <a:t>(Left side of the arrow = </a:t>
            </a:r>
            <a:r>
              <a:rPr lang="en-US" altLang="en-US" sz="2600" b="1" u="sng" dirty="0">
                <a:solidFill>
                  <a:srgbClr val="FF0000"/>
                </a:solidFill>
              </a:rPr>
              <a:t>REACTANTS</a:t>
            </a:r>
            <a:r>
              <a:rPr lang="en-US" altLang="en-US" sz="2600" b="1" u="sng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Light energy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carbon dioxide (CO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water (H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O)</a:t>
            </a:r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175" y="1644003"/>
            <a:ext cx="5820197" cy="4191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rgbClr val="00B050"/>
                </a:solidFill>
              </a:rPr>
              <a:t>Makes</a:t>
            </a:r>
            <a:r>
              <a:rPr lang="en-US" altLang="en-US" sz="4500" b="1" u="sng" dirty="0"/>
              <a:t> </a:t>
            </a:r>
          </a:p>
          <a:p>
            <a:pPr marL="0" indent="0" algn="ctr">
              <a:buNone/>
              <a:defRPr/>
            </a:pPr>
            <a:r>
              <a:rPr lang="en-US" altLang="en-US" sz="2600" b="1" u="sng" dirty="0"/>
              <a:t>(Right side of the arrow = </a:t>
            </a:r>
            <a:r>
              <a:rPr lang="en-US" altLang="en-US" sz="2600" b="1" u="sng" dirty="0">
                <a:solidFill>
                  <a:srgbClr val="FF0000"/>
                </a:solidFill>
              </a:rPr>
              <a:t>PRODUCTS</a:t>
            </a:r>
            <a:r>
              <a:rPr lang="en-US" altLang="en-US" sz="2600" b="1" u="sng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oxygen (O</a:t>
            </a:r>
            <a:r>
              <a:rPr lang="en-US" altLang="en-US" sz="4500" baseline="-25000" dirty="0"/>
              <a:t>2</a:t>
            </a:r>
            <a:r>
              <a:rPr lang="en-US" altLang="en-US" sz="4500" dirty="0"/>
              <a:t>)</a:t>
            </a:r>
          </a:p>
          <a:p>
            <a:pPr marL="914400" indent="-914400" eaLnBrk="1" hangingPunct="1">
              <a:buFont typeface="+mj-lt"/>
              <a:buAutoNum type="arabicPeriod"/>
              <a:defRPr/>
            </a:pPr>
            <a:r>
              <a:rPr lang="en-US" altLang="en-US" sz="4500" dirty="0"/>
              <a:t>glucose (C</a:t>
            </a:r>
            <a:r>
              <a:rPr lang="en-US" altLang="en-US" sz="4500" baseline="-25000" dirty="0"/>
              <a:t>6</a:t>
            </a:r>
            <a:r>
              <a:rPr lang="en-US" altLang="en-US" sz="4500" dirty="0"/>
              <a:t>H</a:t>
            </a:r>
            <a:r>
              <a:rPr lang="en-US" altLang="en-US" sz="4500" baseline="-25000" dirty="0"/>
              <a:t>12</a:t>
            </a:r>
            <a:r>
              <a:rPr lang="en-US" altLang="en-US" sz="4500" dirty="0"/>
              <a:t>O</a:t>
            </a:r>
            <a:r>
              <a:rPr lang="en-US" altLang="en-US" sz="4500" baseline="-25000" dirty="0"/>
              <a:t>6</a:t>
            </a:r>
            <a:r>
              <a:rPr lang="en-US" altLang="en-US" sz="4500" dirty="0"/>
              <a:t>)</a:t>
            </a:r>
            <a:endParaRPr lang="en-US" sz="4500" dirty="0"/>
          </a:p>
        </p:txBody>
      </p:sp>
      <p:sp>
        <p:nvSpPr>
          <p:cNvPr id="5125" name="Right Arrow 4"/>
          <p:cNvSpPr>
            <a:spLocks noChangeArrowheads="1"/>
          </p:cNvSpPr>
          <p:nvPr/>
        </p:nvSpPr>
        <p:spPr bwMode="auto">
          <a:xfrm>
            <a:off x="1365738" y="5263165"/>
            <a:ext cx="9255369" cy="158725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92D050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8887290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8000" dirty="0"/>
              <a:t>Photosynthesis equation</a:t>
            </a:r>
          </a:p>
        </p:txBody>
      </p:sp>
    </p:spTree>
    <p:extLst>
      <p:ext uri="{BB962C8B-B14F-4D97-AF65-F5344CB8AC3E}">
        <p14:creationId xmlns:p14="http://schemas.microsoft.com/office/powerpoint/2010/main" val="20949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320774"/>
            <a:ext cx="9720072" cy="1499616"/>
          </a:xfrm>
        </p:spPr>
        <p:txBody>
          <a:bodyPr>
            <a:noAutofit/>
          </a:bodyPr>
          <a:lstStyle/>
          <a:p>
            <a:r>
              <a:rPr lang="en-US" sz="6600" dirty="0"/>
              <a:t>Photosynthesis’ CONNECTION TO CELLULAR RESPIRATION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609" y="2061022"/>
            <a:ext cx="6399391" cy="471071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Plants need ____ &amp; ____   _____</a:t>
            </a:r>
          </a:p>
          <a:p>
            <a:pPr algn="ctr"/>
            <a:r>
              <a:rPr lang="en-US" sz="6600" dirty="0"/>
              <a:t>as </a:t>
            </a: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reactants</a:t>
            </a:r>
            <a:r>
              <a:rPr lang="en-US" sz="6600" dirty="0"/>
              <a:t> for photosynthesis.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21"/>
            <a:ext cx="5922117" cy="505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40850" y="2099521"/>
                <a:ext cx="20904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water</m:t>
                      </m:r>
                    </m:oMath>
                  </m:oMathPara>
                </a14:m>
                <a:endParaRPr kumimoji="0" lang="en-US" sz="65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850" y="2099521"/>
                <a:ext cx="209048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77527" y="3022851"/>
                <a:ext cx="2183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carbon</m:t>
                      </m:r>
                    </m:oMath>
                  </m:oMathPara>
                </a14:m>
                <a:endParaRPr kumimoji="0" lang="en-US" sz="65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27" y="3022851"/>
                <a:ext cx="218345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D9A42-0364-4AF8-B1AF-793ED2EAEBF5}"/>
                  </a:ext>
                </a:extLst>
              </p:cNvPr>
              <p:cNvSpPr txBox="1"/>
              <p:nvPr/>
            </p:nvSpPr>
            <p:spPr>
              <a:xfrm>
                <a:off x="9634763" y="3022851"/>
                <a:ext cx="2183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dioxide</m:t>
                      </m:r>
                    </m:oMath>
                  </m:oMathPara>
                </a14:m>
                <a:endParaRPr kumimoji="0" lang="en-US" sz="65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D9A42-0364-4AF8-B1AF-793ED2EAE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763" y="3022851"/>
                <a:ext cx="2183458" cy="923330"/>
              </a:xfrm>
              <a:prstGeom prst="rect">
                <a:avLst/>
              </a:prstGeom>
              <a:blipFill>
                <a:blip r:embed="rId7"/>
                <a:stretch>
                  <a:fillRect l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8ED68-C511-466B-96D2-E12E6E7DB5AB}"/>
                  </a:ext>
                </a:extLst>
              </p:cNvPr>
              <p:cNvSpPr txBox="1"/>
              <p:nvPr/>
            </p:nvSpPr>
            <p:spPr>
              <a:xfrm>
                <a:off x="10764992" y="2755421"/>
                <a:ext cx="949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O</m:t>
                    </m:r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8ED68-C511-466B-96D2-E12E6E7DB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992" y="2755421"/>
                <a:ext cx="949734" cy="523220"/>
              </a:xfrm>
              <a:prstGeom prst="rect">
                <a:avLst/>
              </a:prstGeom>
              <a:blipFill>
                <a:blip r:embed="rId8"/>
                <a:stretch>
                  <a:fillRect t="-11628" r="-51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A112E-E0FB-4238-90F7-2FBBC258195C}"/>
                  </a:ext>
                </a:extLst>
              </p:cNvPr>
              <p:cNvSpPr txBox="1"/>
              <p:nvPr/>
            </p:nvSpPr>
            <p:spPr>
              <a:xfrm>
                <a:off x="7481173" y="3657837"/>
                <a:ext cx="949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</m:t>
                        </m:r>
                      </m:e>
                      <m:sub>
                        <m:r>
                          <a: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A112E-E0FB-4238-90F7-2FBBC2581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73" y="3657837"/>
                <a:ext cx="949734" cy="523220"/>
              </a:xfrm>
              <a:prstGeom prst="rect">
                <a:avLst/>
              </a:prstGeom>
              <a:blipFill>
                <a:blip r:embed="rId9"/>
                <a:stretch>
                  <a:fillRect t="-11628" r="-384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407402"/>
            <a:ext cx="9720072" cy="1499616"/>
          </a:xfrm>
        </p:spPr>
        <p:txBody>
          <a:bodyPr>
            <a:noAutofit/>
          </a:bodyPr>
          <a:lstStyle/>
          <a:p>
            <a:r>
              <a:rPr lang="en-US" sz="6600" dirty="0"/>
              <a:t>Photosynthesis’ CONNECTION TO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015" y="1880558"/>
            <a:ext cx="6003985" cy="471071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These </a:t>
            </a: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reactants</a:t>
            </a:r>
            <a:r>
              <a:rPr lang="en-US" sz="8000" dirty="0"/>
              <a:t> come from ___  ______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0558"/>
            <a:ext cx="6188015" cy="4977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2694" y="5537868"/>
                <a:ext cx="31603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Cellular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94" y="5537868"/>
                <a:ext cx="316036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22918" y="5490048"/>
                <a:ext cx="31603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Respiration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918" y="5490048"/>
                <a:ext cx="316036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5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83080"/>
            <a:ext cx="9720073" cy="5541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5000" dirty="0">
                <a:solidFill>
                  <a:srgbClr val="FFC000"/>
                </a:solidFill>
              </a:rPr>
              <a:t>SUNLIGHT IS THE MAIN SOURCE OF ENERGY FOR LIFE ON EARTH</a:t>
            </a:r>
          </a:p>
          <a:p>
            <a:pPr>
              <a:defRPr/>
            </a:pPr>
            <a:endParaRPr lang="en-US" altLang="en-US" sz="3000" dirty="0"/>
          </a:p>
          <a:p>
            <a:pPr>
              <a:defRPr/>
            </a:pPr>
            <a:endParaRPr lang="en-US" altLang="en-US" sz="3000" dirty="0"/>
          </a:p>
          <a:p>
            <a:pPr>
              <a:defRPr/>
            </a:pPr>
            <a:endParaRPr lang="en-US" altLang="en-US" sz="3000" dirty="0"/>
          </a:p>
          <a:p>
            <a:pPr>
              <a:defRPr/>
            </a:pPr>
            <a:endParaRPr lang="en-US" altLang="en-US" sz="3000" dirty="0"/>
          </a:p>
          <a:p>
            <a:pPr marL="0" indent="0">
              <a:buNone/>
            </a:pP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9" y="3118103"/>
            <a:ext cx="9967606" cy="373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865FF-BC44-47DC-A934-05F3C42D4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46642"/>
            <a:ext cx="1644770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0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19775"/>
            <a:ext cx="12192000" cy="1038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en-US" sz="7200" b="1" dirty="0"/>
              <a:t>C</a:t>
            </a:r>
            <a:r>
              <a:rPr lang="en-US" altLang="en-US" sz="7200" b="1" baseline="-25000" dirty="0"/>
              <a:t>6</a:t>
            </a:r>
            <a:r>
              <a:rPr lang="en-US" altLang="en-US" sz="7200" b="1" dirty="0"/>
              <a:t>H</a:t>
            </a:r>
            <a:r>
              <a:rPr lang="en-US" altLang="en-US" sz="7200" b="1" baseline="-25000" dirty="0"/>
              <a:t>12</a:t>
            </a:r>
            <a:r>
              <a:rPr lang="en-US" altLang="en-US" sz="7200" b="1" dirty="0"/>
              <a:t>O</a:t>
            </a:r>
            <a:r>
              <a:rPr lang="en-US" altLang="en-US" sz="7200" b="1" baseline="-25000" dirty="0"/>
              <a:t>6 </a:t>
            </a:r>
            <a:r>
              <a:rPr lang="en-US" altLang="en-US" sz="7200" b="1" dirty="0"/>
              <a:t>+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6O</a:t>
            </a:r>
            <a:r>
              <a:rPr lang="en-US" altLang="en-US" sz="7200" b="1" baseline="-25000" dirty="0"/>
              <a:t>2 </a:t>
            </a:r>
            <a:r>
              <a:rPr lang="en-US" altLang="en-US" sz="103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7200" b="1" baseline="-25000" dirty="0">
                <a:sym typeface="Wingdings" panose="05000000000000000000" pitchFamily="2" charset="2"/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</a:rPr>
              <a:t>6CO</a:t>
            </a:r>
            <a:r>
              <a:rPr lang="en-US" altLang="en-US" sz="72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7200" b="1" baseline="-25000" dirty="0"/>
              <a:t> </a:t>
            </a:r>
            <a:r>
              <a:rPr lang="en-US" altLang="en-US" sz="7200" b="1" dirty="0"/>
              <a:t>+ </a:t>
            </a:r>
            <a:r>
              <a:rPr lang="en-US" altLang="en-US" sz="7200" b="1" dirty="0">
                <a:solidFill>
                  <a:srgbClr val="FFFF00"/>
                </a:solidFill>
              </a:rPr>
              <a:t>6H</a:t>
            </a:r>
            <a:r>
              <a:rPr lang="en-US" altLang="en-US" sz="72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7200" b="1" dirty="0">
                <a:solidFill>
                  <a:srgbClr val="FFFF00"/>
                </a:solidFill>
              </a:rPr>
              <a:t>O</a:t>
            </a:r>
            <a:r>
              <a:rPr lang="en-US" altLang="en-US" sz="7200" b="1" dirty="0"/>
              <a:t> + ATP (energy)</a:t>
            </a:r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altLang="en-US" sz="7200" b="1" baseline="-25000" dirty="0"/>
          </a:p>
          <a:p>
            <a:pPr marL="0" indent="0" algn="ctr">
              <a:buNone/>
            </a:pPr>
            <a:endParaRPr lang="en-US" sz="7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>
          <a:xfrm>
            <a:off x="2303368" y="0"/>
            <a:ext cx="7447241" cy="529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55787"/>
            <a:ext cx="316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Cellular Respiration Equation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6641C143-B211-4406-B155-5E51F4B0A036}"/>
              </a:ext>
            </a:extLst>
          </p:cNvPr>
          <p:cNvSpPr/>
          <p:nvPr/>
        </p:nvSpPr>
        <p:spPr>
          <a:xfrm rot="16200000">
            <a:off x="5084415" y="6436764"/>
            <a:ext cx="400110" cy="442362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Right Arrow 15">
            <a:extLst>
              <a:ext uri="{FF2B5EF4-FFF2-40B4-BE49-F238E27FC236}">
                <a16:creationId xmlns:a16="http://schemas.microsoft.com/office/drawing/2014/main" id="{AFC29B74-7DE8-4184-95A7-84B0F590C049}"/>
              </a:ext>
            </a:extLst>
          </p:cNvPr>
          <p:cNvSpPr/>
          <p:nvPr/>
        </p:nvSpPr>
        <p:spPr>
          <a:xfrm rot="16200000">
            <a:off x="7075241" y="6436764"/>
            <a:ext cx="400110" cy="442362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0863"/>
            <a:ext cx="12192000" cy="5884862"/>
          </a:xfrm>
        </p:spPr>
        <p:txBody>
          <a:bodyPr>
            <a:noAutofit/>
          </a:bodyPr>
          <a:lstStyle/>
          <a:p>
            <a:pPr algn="ctr"/>
            <a:r>
              <a:rPr lang="en-US" sz="11000" dirty="0">
                <a:solidFill>
                  <a:srgbClr val="92D050"/>
                </a:solidFill>
              </a:rPr>
              <a:t>What is</a:t>
            </a:r>
            <a:br>
              <a:rPr lang="en-US" sz="11000" dirty="0">
                <a:solidFill>
                  <a:srgbClr val="92D050"/>
                </a:solidFill>
              </a:rPr>
            </a:br>
            <a:r>
              <a:rPr lang="en-US" sz="11000" dirty="0">
                <a:solidFill>
                  <a:srgbClr val="92D050"/>
                </a:solidFill>
              </a:rPr>
              <a:t>photosynthesis’ </a:t>
            </a:r>
            <a:br>
              <a:rPr lang="en-US" sz="11000" dirty="0">
                <a:solidFill>
                  <a:srgbClr val="92D050"/>
                </a:solidFill>
              </a:rPr>
            </a:br>
            <a:r>
              <a:rPr lang="en-US" sz="11000" dirty="0">
                <a:solidFill>
                  <a:srgbClr val="92D050"/>
                </a:solidFill>
              </a:rPr>
              <a:t>PURPOSE?</a:t>
            </a:r>
          </a:p>
        </p:txBody>
      </p:sp>
    </p:spTree>
    <p:extLst>
      <p:ext uri="{BB962C8B-B14F-4D97-AF65-F5344CB8AC3E}">
        <p14:creationId xmlns:p14="http://schemas.microsoft.com/office/powerpoint/2010/main" val="125784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42536"/>
            <a:ext cx="12192000" cy="511546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baseline="-25000" dirty="0">
                <a:solidFill>
                  <a:srgbClr val="FF0000"/>
                </a:solidFill>
              </a:rPr>
              <a:t>sunlight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dirty="0"/>
              <a:t>  6CO</a:t>
            </a:r>
            <a:r>
              <a:rPr lang="en-US" altLang="en-US" sz="5000" b="1" baseline="-25000" dirty="0"/>
              <a:t>2  </a:t>
            </a:r>
            <a:r>
              <a:rPr lang="en-US" altLang="en-US" sz="5000" b="1" dirty="0"/>
              <a:t>+  6H</a:t>
            </a:r>
            <a:r>
              <a:rPr lang="en-US" altLang="en-US" sz="5000" b="1" baseline="-25000" dirty="0"/>
              <a:t>2</a:t>
            </a:r>
            <a:r>
              <a:rPr lang="en-US" altLang="en-US" sz="5000" b="1" dirty="0"/>
              <a:t>O    </a:t>
            </a:r>
            <a:r>
              <a:rPr lang="en-US" altLang="en-US" sz="50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5000" b="1" dirty="0"/>
              <a:t>   </a:t>
            </a:r>
            <a:r>
              <a:rPr lang="en-US" altLang="en-US" sz="5000" b="1" dirty="0">
                <a:solidFill>
                  <a:srgbClr val="FF0000"/>
                </a:solidFill>
              </a:rPr>
              <a:t>C</a:t>
            </a:r>
            <a:r>
              <a:rPr lang="en-US" altLang="en-US" sz="5000" b="1" baseline="-25000" dirty="0">
                <a:solidFill>
                  <a:srgbClr val="FF0000"/>
                </a:solidFill>
              </a:rPr>
              <a:t>6</a:t>
            </a:r>
            <a:r>
              <a:rPr lang="en-US" altLang="en-US" sz="5000" b="1" dirty="0">
                <a:solidFill>
                  <a:srgbClr val="FF0000"/>
                </a:solidFill>
              </a:rPr>
              <a:t>H</a:t>
            </a:r>
            <a:r>
              <a:rPr lang="en-US" altLang="en-US" sz="5000" b="1" baseline="-25000" dirty="0">
                <a:solidFill>
                  <a:srgbClr val="FF0000"/>
                </a:solidFill>
              </a:rPr>
              <a:t>12</a:t>
            </a:r>
            <a:r>
              <a:rPr lang="en-US" altLang="en-US" sz="5000" b="1" dirty="0">
                <a:solidFill>
                  <a:srgbClr val="FF0000"/>
                </a:solidFill>
              </a:rPr>
              <a:t>O</a:t>
            </a:r>
            <a:r>
              <a:rPr lang="en-US" altLang="en-US" sz="5000" b="1" baseline="-25000" dirty="0">
                <a:solidFill>
                  <a:srgbClr val="FF0000"/>
                </a:solidFill>
              </a:rPr>
              <a:t>6</a:t>
            </a:r>
            <a:r>
              <a:rPr lang="en-US" altLang="en-US" sz="5000" b="1" dirty="0"/>
              <a:t>  +  6O</a:t>
            </a:r>
            <a:r>
              <a:rPr lang="en-US" altLang="en-US" sz="5000" b="1" baseline="-25000" dirty="0"/>
              <a:t>2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sz="5000" b="1" baseline="-250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5000" b="1" baseline="-25000" dirty="0"/>
              <a:t>        </a:t>
            </a:r>
            <a:r>
              <a:rPr lang="en-US" altLang="en-US" sz="5000" b="1" baseline="-25000" dirty="0">
                <a:solidFill>
                  <a:srgbClr val="FF0000"/>
                </a:solidFill>
              </a:rPr>
              <a:t>sunlight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500" b="1" dirty="0"/>
              <a:t>carbon dioxide + water  </a:t>
            </a:r>
            <a:r>
              <a:rPr lang="en-US" altLang="en-US" sz="45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500" b="1" dirty="0"/>
              <a:t>  </a:t>
            </a:r>
            <a:r>
              <a:rPr lang="en-US" altLang="en-US" sz="4500" b="1" dirty="0">
                <a:solidFill>
                  <a:srgbClr val="FF0000"/>
                </a:solidFill>
              </a:rPr>
              <a:t>glucose</a:t>
            </a:r>
            <a:r>
              <a:rPr lang="en-US" altLang="en-US" sz="4500" b="1" dirty="0"/>
              <a:t>  + oxygen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6325" y="576590"/>
            <a:ext cx="9850905" cy="149961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9000" dirty="0"/>
              <a:t>Photosynthesis equation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11" y="3183116"/>
            <a:ext cx="3404134" cy="220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16652"/>
          <a:stretch/>
        </p:blipFill>
        <p:spPr>
          <a:xfrm>
            <a:off x="0" y="3183116"/>
            <a:ext cx="2479431" cy="221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0513" r="38390" b="31795"/>
          <a:stretch/>
        </p:blipFill>
        <p:spPr>
          <a:xfrm>
            <a:off x="5030344" y="3183116"/>
            <a:ext cx="2514599" cy="2207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r="15254" b="3430"/>
          <a:stretch/>
        </p:blipFill>
        <p:spPr>
          <a:xfrm>
            <a:off x="7544944" y="3183115"/>
            <a:ext cx="2224455" cy="2203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17610" b="6026"/>
          <a:stretch/>
        </p:blipFill>
        <p:spPr>
          <a:xfrm>
            <a:off x="9757675" y="3183115"/>
            <a:ext cx="2434325" cy="220554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45D3179-80B7-4AC7-8B61-8619E27F5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43638"/>
            <a:ext cx="641684" cy="648804"/>
          </a:xfrm>
          <a:prstGeom prst="rect">
            <a:avLst/>
          </a:prstGeom>
        </p:spPr>
      </p:pic>
      <p:sp>
        <p:nvSpPr>
          <p:cNvPr id="12" name="Down Arrow 1">
            <a:extLst>
              <a:ext uri="{FF2B5EF4-FFF2-40B4-BE49-F238E27FC236}">
                <a16:creationId xmlns:a16="http://schemas.microsoft.com/office/drawing/2014/main" id="{B2DB37A8-B48D-4F2D-9A1D-98E9AC230263}"/>
              </a:ext>
            </a:extLst>
          </p:cNvPr>
          <p:cNvSpPr/>
          <p:nvPr/>
        </p:nvSpPr>
        <p:spPr>
          <a:xfrm>
            <a:off x="2161090" y="3173490"/>
            <a:ext cx="422031" cy="2651760"/>
          </a:xfrm>
          <a:prstGeom prst="down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198BFE04-761B-4029-9821-4BC14AA73C51}"/>
              </a:ext>
            </a:extLst>
          </p:cNvPr>
          <p:cNvSpPr/>
          <p:nvPr/>
        </p:nvSpPr>
        <p:spPr>
          <a:xfrm>
            <a:off x="4728513" y="3183115"/>
            <a:ext cx="422031" cy="2651760"/>
          </a:xfrm>
          <a:prstGeom prst="down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9CEBD3EC-733B-4BF3-8914-650E76F1B77B}"/>
              </a:ext>
            </a:extLst>
          </p:cNvPr>
          <p:cNvSpPr/>
          <p:nvPr/>
        </p:nvSpPr>
        <p:spPr>
          <a:xfrm>
            <a:off x="7429158" y="3183115"/>
            <a:ext cx="422031" cy="2651760"/>
          </a:xfrm>
          <a:prstGeom prst="down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">
            <a:extLst>
              <a:ext uri="{FF2B5EF4-FFF2-40B4-BE49-F238E27FC236}">
                <a16:creationId xmlns:a16="http://schemas.microsoft.com/office/drawing/2014/main" id="{121D5376-553B-43D5-9B3F-B152D1053F2B}"/>
              </a:ext>
            </a:extLst>
          </p:cNvPr>
          <p:cNvSpPr/>
          <p:nvPr/>
        </p:nvSpPr>
        <p:spPr>
          <a:xfrm>
            <a:off x="10646446" y="3173490"/>
            <a:ext cx="422031" cy="2651760"/>
          </a:xfrm>
          <a:prstGeom prst="downArrow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1962559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724400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458200" y="5486400"/>
            <a:ext cx="3762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809876" y="1666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809876" y="1851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528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4242"/>
              </p:ext>
            </p:extLst>
          </p:nvPr>
        </p:nvGraphicFramePr>
        <p:xfrm>
          <a:off x="466823" y="1828800"/>
          <a:ext cx="11326484" cy="4832419"/>
        </p:xfrm>
        <a:graphic>
          <a:graphicData uri="http://schemas.openxmlformats.org/drawingml/2006/table">
            <a:tbl>
              <a:tblPr/>
              <a:tblGrid>
                <a:gridCol w="16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4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9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Photosynthesis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6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 energy to make food</a:t>
                      </a:r>
                      <a:endParaRPr kumimoji="0" lang="en-US" altLang="en-US" sz="4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Makes ATP (energy)</a:t>
                      </a:r>
                      <a:endParaRPr kumimoji="0" lang="en-US" altLang="en-US" sz="4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of Reaction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Chloroplasts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Mitochondria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Reactants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H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H</a:t>
                      </a:r>
                      <a:r>
                        <a:rPr kumimoji="0" lang="en-US" altLang="en-US" sz="35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alt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8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Equation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6CO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+ 6H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+ 60</a:t>
                      </a:r>
                      <a:r>
                        <a:rPr kumimoji="0" lang="en-US" altLang="en-U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tabLst>
                          <a:tab pos="57785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785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+ 60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6CO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+ 6H</a:t>
                      </a:r>
                      <a:r>
                        <a:rPr kumimoji="0" lang="en-US" altLang="en-US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+ ATP</a:t>
                      </a:r>
                      <a:endParaRPr kumimoji="0" lang="en-US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1728" y="536075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10000" dirty="0"/>
              <a:t>Compare and contrast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53B07-FEA7-4112-BF6A-1BE18258EC83}"/>
              </a:ext>
            </a:extLst>
          </p:cNvPr>
          <p:cNvSpPr txBox="1"/>
          <p:nvPr/>
        </p:nvSpPr>
        <p:spPr>
          <a:xfrm>
            <a:off x="3994484" y="5889144"/>
            <a:ext cx="9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sunlight</a:t>
            </a:r>
          </a:p>
        </p:txBody>
      </p:sp>
    </p:spTree>
    <p:extLst>
      <p:ext uri="{BB962C8B-B14F-4D97-AF65-F5344CB8AC3E}">
        <p14:creationId xmlns:p14="http://schemas.microsoft.com/office/powerpoint/2010/main" val="16278749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3431"/>
          <a:stretch/>
        </p:blipFill>
        <p:spPr>
          <a:xfrm>
            <a:off x="-2" y="-41"/>
            <a:ext cx="6592787" cy="685804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8013192" y="2679194"/>
            <a:ext cx="6857999" cy="1499616"/>
          </a:xfrm>
        </p:spPr>
        <p:txBody>
          <a:bodyPr>
            <a:noAutofit/>
          </a:bodyPr>
          <a:lstStyle/>
          <a:p>
            <a:pPr algn="ctr"/>
            <a:r>
              <a:rPr lang="en-US" sz="6500" dirty="0"/>
              <a:t>Compare and contrast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6" y="0"/>
            <a:ext cx="3659651" cy="351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85" y="3429000"/>
            <a:ext cx="4572000" cy="3429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FAD30F1-C277-4FC0-9DE2-56E217C648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070" r="8214" b="19720"/>
          <a:stretch/>
        </p:blipFill>
        <p:spPr>
          <a:xfrm>
            <a:off x="0" y="-43638"/>
            <a:ext cx="641684" cy="6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24" y="561407"/>
            <a:ext cx="9720072" cy="1499616"/>
          </a:xfrm>
        </p:spPr>
        <p:txBody>
          <a:bodyPr>
            <a:normAutofit/>
          </a:bodyPr>
          <a:lstStyle/>
          <a:p>
            <a:r>
              <a:rPr lang="en-US" sz="10000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609" y="2061023"/>
            <a:ext cx="6003985" cy="4023360"/>
          </a:xfrm>
        </p:spPr>
        <p:txBody>
          <a:bodyPr>
            <a:normAutofit/>
          </a:bodyPr>
          <a:lstStyle/>
          <a:p>
            <a:pPr algn="ctr"/>
            <a:r>
              <a:rPr lang="en-US" altLang="en-US" sz="8000" b="1" u="sng" dirty="0"/>
              <a:t>ALL</a:t>
            </a:r>
            <a:r>
              <a:rPr lang="en-US" altLang="en-US" sz="8000" dirty="0"/>
              <a:t> </a:t>
            </a:r>
            <a:r>
              <a:rPr lang="en-US" altLang="en-US" sz="8000" b="1" u="sng" dirty="0">
                <a:solidFill>
                  <a:srgbClr val="FFC000"/>
                </a:solidFill>
              </a:rPr>
              <a:t>ENERGY</a:t>
            </a:r>
            <a:r>
              <a:rPr lang="en-US" altLang="en-US" sz="8000" dirty="0">
                <a:solidFill>
                  <a:srgbClr val="FFC000"/>
                </a:solidFill>
              </a:rPr>
              <a:t> </a:t>
            </a:r>
            <a:r>
              <a:rPr lang="en-US" altLang="en-US" sz="8000" dirty="0"/>
              <a:t>comes from the ____ .</a:t>
            </a:r>
          </a:p>
          <a:p>
            <a:pPr algn="ctr"/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46642"/>
            <a:ext cx="1644770" cy="123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1728791"/>
            <a:ext cx="5050536" cy="5050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3493" y="4254059"/>
            <a:ext cx="2132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6331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energy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598920" y="1513114"/>
            <a:ext cx="5593080" cy="495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6000" dirty="0"/>
              <a:t>There are 3 types of energy: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6000" dirty="0">
                <a:solidFill>
                  <a:srgbClr val="FF0000"/>
                </a:solidFill>
              </a:rPr>
              <a:t>Heat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6000" dirty="0">
                <a:solidFill>
                  <a:srgbClr val="FFFF00"/>
                </a:solidFill>
              </a:rPr>
              <a:t>_______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6000" dirty="0">
                <a:solidFill>
                  <a:srgbClr val="92D050"/>
                </a:solidFill>
              </a:rPr>
              <a:t>Chemical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6"/>
          <a:stretch/>
        </p:blipFill>
        <p:spPr>
          <a:xfrm>
            <a:off x="0" y="1837944"/>
            <a:ext cx="6364224" cy="494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6993" y="4045030"/>
            <a:ext cx="21329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7976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energy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07507" y="2198255"/>
            <a:ext cx="5284493" cy="465974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8000" dirty="0"/>
              <a:t>Food stores </a:t>
            </a:r>
            <a:r>
              <a:rPr lang="en-US" altLang="en-US" sz="8000" dirty="0">
                <a:solidFill>
                  <a:srgbClr val="92D050"/>
                </a:solidFill>
              </a:rPr>
              <a:t>_________</a:t>
            </a:r>
            <a:r>
              <a:rPr lang="en-US" altLang="en-US" sz="8000" dirty="0"/>
              <a:t> energy.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090"/>
            <a:ext cx="6907507" cy="505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9572" y="3236937"/>
            <a:ext cx="316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41812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energy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065818" y="1819564"/>
            <a:ext cx="5126182" cy="50384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4500" dirty="0"/>
              <a:t>Food is not a usable form of </a:t>
            </a:r>
            <a:r>
              <a:rPr lang="en-US" altLang="en-US" sz="4500" dirty="0">
                <a:solidFill>
                  <a:srgbClr val="92D050"/>
                </a:solidFill>
              </a:rPr>
              <a:t>___________</a:t>
            </a:r>
            <a:r>
              <a:rPr lang="en-US" altLang="en-US" sz="4500" dirty="0"/>
              <a:t> </a:t>
            </a:r>
            <a:r>
              <a:rPr lang="en-US" altLang="en-US" sz="4500" dirty="0">
                <a:solidFill>
                  <a:srgbClr val="92D050"/>
                </a:solidFill>
              </a:rPr>
              <a:t>energy</a:t>
            </a:r>
            <a:r>
              <a:rPr lang="en-US" altLang="en-US" sz="4500" dirty="0"/>
              <a:t> in cells.</a:t>
            </a:r>
          </a:p>
          <a:p>
            <a:pPr marL="128016" lvl="1" indent="0" algn="ctr" eaLnBrk="1" hangingPunct="1">
              <a:buNone/>
              <a:defRPr/>
            </a:pPr>
            <a:endParaRPr lang="en-US" altLang="en-US" sz="3000" dirty="0"/>
          </a:p>
          <a:p>
            <a:pPr marL="128016" lvl="1" indent="0" algn="ctr" eaLnBrk="1" hangingPunct="1">
              <a:buNone/>
              <a:defRPr/>
            </a:pPr>
            <a:endParaRPr lang="en-US" altLang="en-US" sz="3000" dirty="0"/>
          </a:p>
          <a:p>
            <a:pPr marL="128016" lvl="1" indent="0" algn="ctr" eaLnBrk="1" hangingPunct="1">
              <a:buNone/>
              <a:defRPr/>
            </a:pPr>
            <a:r>
              <a:rPr lang="en-US" altLang="en-US" sz="4500" dirty="0"/>
              <a:t>It must be </a:t>
            </a:r>
            <a:r>
              <a:rPr lang="en-US" altLang="en-US" sz="4500" dirty="0">
                <a:solidFill>
                  <a:srgbClr val="FFC000"/>
                </a:solidFill>
              </a:rPr>
              <a:t>converted</a:t>
            </a:r>
            <a:r>
              <a:rPr lang="en-US" altLang="en-US" sz="4500" dirty="0"/>
              <a:t> to a usable form.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6"/>
          <a:stretch/>
        </p:blipFill>
        <p:spPr>
          <a:xfrm>
            <a:off x="0" y="1819564"/>
            <a:ext cx="6889127" cy="5038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6772" y="2772876"/>
            <a:ext cx="31603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25823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868" y="0"/>
            <a:ext cx="9720263" cy="6858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Don’t forget to </a:t>
            </a:r>
            <a:r>
              <a:rPr lang="en-US" sz="11500" b="1" u="sng" dirty="0">
                <a:solidFill>
                  <a:srgbClr val="FF0000"/>
                </a:solidFill>
              </a:rPr>
              <a:t>chunk</a:t>
            </a:r>
            <a:r>
              <a:rPr lang="en-US" sz="11500" dirty="0"/>
              <a:t> your notes!</a:t>
            </a:r>
            <a:br>
              <a:rPr lang="en-US" sz="11500" dirty="0"/>
            </a:br>
            <a:r>
              <a:rPr lang="en-US" sz="4000" dirty="0">
                <a:solidFill>
                  <a:srgbClr val="FFFF00"/>
                </a:solidFill>
              </a:rPr>
              <a:t>These notes have 4 chunks. You will need 4 questions.</a:t>
            </a:r>
          </a:p>
        </p:txBody>
      </p:sp>
    </p:spTree>
    <p:extLst>
      <p:ext uri="{BB962C8B-B14F-4D97-AF65-F5344CB8AC3E}">
        <p14:creationId xmlns:p14="http://schemas.microsoft.com/office/powerpoint/2010/main" val="6286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5123" y="585216"/>
            <a:ext cx="9720072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0000" dirty="0"/>
              <a:t>ATP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148072"/>
            <a:ext cx="12192000" cy="170992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en-US" altLang="en-US" sz="5000" dirty="0"/>
              <a:t>During </a:t>
            </a:r>
            <a:r>
              <a:rPr lang="en-US" altLang="en-US" sz="5000" b="1" dirty="0">
                <a:solidFill>
                  <a:srgbClr val="FF0000"/>
                </a:solidFill>
              </a:rPr>
              <a:t>CELLULAR RESPIRATION</a:t>
            </a:r>
            <a:r>
              <a:rPr lang="en-US" altLang="en-US" sz="5000" dirty="0"/>
              <a:t> food is changed into: </a:t>
            </a:r>
            <a:r>
              <a:rPr lang="en-US" altLang="en-US" sz="5000" dirty="0">
                <a:solidFill>
                  <a:srgbClr val="FF0000"/>
                </a:solidFill>
              </a:rPr>
              <a:t>A</a:t>
            </a:r>
            <a:r>
              <a:rPr lang="en-US" altLang="en-US" sz="5000" dirty="0"/>
              <a:t>denosine </a:t>
            </a:r>
            <a:r>
              <a:rPr lang="en-US" altLang="en-US" sz="5000" dirty="0" err="1">
                <a:solidFill>
                  <a:srgbClr val="FF0000"/>
                </a:solidFill>
              </a:rPr>
              <a:t>T</a:t>
            </a:r>
            <a:r>
              <a:rPr lang="en-US" altLang="en-US" sz="5000" dirty="0" err="1"/>
              <a:t>ri</a:t>
            </a:r>
            <a:r>
              <a:rPr lang="en-US" altLang="en-US" sz="5000" dirty="0" err="1">
                <a:solidFill>
                  <a:srgbClr val="FF0000"/>
                </a:solidFill>
              </a:rPr>
              <a:t>P</a:t>
            </a:r>
            <a:r>
              <a:rPr lang="en-US" altLang="en-US" sz="5000" dirty="0" err="1"/>
              <a:t>hosphate</a:t>
            </a:r>
            <a:r>
              <a:rPr lang="en-US" altLang="en-US" sz="5000" dirty="0"/>
              <a:t>.</a:t>
            </a:r>
          </a:p>
          <a:p>
            <a:pPr algn="ctr" eaLnBrk="1" hangingPunct="1">
              <a:defRPr/>
            </a:pPr>
            <a:r>
              <a:rPr lang="en-US" altLang="en-US" sz="5000" dirty="0"/>
              <a:t>(</a:t>
            </a:r>
            <a:r>
              <a:rPr lang="en-US" altLang="en-US" sz="5000" dirty="0">
                <a:solidFill>
                  <a:srgbClr val="FF0000"/>
                </a:solidFill>
              </a:rPr>
              <a:t>ATP</a:t>
            </a:r>
            <a:r>
              <a:rPr lang="en-US" altLang="en-US" sz="5000" dirty="0"/>
              <a:t>) stores chemical fuel that powers cell’s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30" y="77638"/>
            <a:ext cx="1644770" cy="1233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/>
          <a:stretch/>
        </p:blipFill>
        <p:spPr>
          <a:xfrm>
            <a:off x="6455664" y="1"/>
            <a:ext cx="3959352" cy="4829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10" y="1225295"/>
            <a:ext cx="3607790" cy="36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767</Words>
  <Application>Microsoft Office PowerPoint</Application>
  <PresentationFormat>Widescreen</PresentationFormat>
  <Paragraphs>171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Section 7-3: energy</vt:lpstr>
      <vt:lpstr>Don’t forget to chunk your notes! These notes have 4 chunks. You will need 4 questions.</vt:lpstr>
      <vt:lpstr>energy</vt:lpstr>
      <vt:lpstr>energy</vt:lpstr>
      <vt:lpstr>energy</vt:lpstr>
      <vt:lpstr>energy</vt:lpstr>
      <vt:lpstr>energy</vt:lpstr>
      <vt:lpstr>Don’t forget to chunk your notes! These notes have 4 chunks. You will need 4 questions.</vt:lpstr>
      <vt:lpstr>ATP</vt:lpstr>
      <vt:lpstr>PowerPoint Presentation</vt:lpstr>
      <vt:lpstr>ATP</vt:lpstr>
      <vt:lpstr>ATP</vt:lpstr>
      <vt:lpstr>ATP</vt:lpstr>
      <vt:lpstr>ATP</vt:lpstr>
      <vt:lpstr>ATP</vt:lpstr>
      <vt:lpstr>Don’t forget to chunk your notes! These notes have 4 chunks. You will need 4 questions.</vt:lpstr>
      <vt:lpstr>Cellular respiration</vt:lpstr>
      <vt:lpstr>Cellular respiration</vt:lpstr>
      <vt:lpstr>Cellular respiration</vt:lpstr>
      <vt:lpstr>Cellular respiration</vt:lpstr>
      <vt:lpstr>PowerPoint Presentation</vt:lpstr>
      <vt:lpstr>What is cellular respiration’s PURPOSE?</vt:lpstr>
      <vt:lpstr>PowerPoint Presentation</vt:lpstr>
      <vt:lpstr>PowerPoint Presentation</vt:lpstr>
      <vt:lpstr>Don’t forget to chunk your notes! These notes have 4 chunks. You will need 4 questions.</vt:lpstr>
      <vt:lpstr>Photosynthesis’ CONNECTION TO CELLULAR RESPIRATION</vt:lpstr>
      <vt:lpstr>Photosynthesis equation</vt:lpstr>
      <vt:lpstr>Photosynthesis’ CONNECTION TO CELLULAR RESPIRATION</vt:lpstr>
      <vt:lpstr>Photosynthesis’ CONNECTION TO CELLULAR RESPIRATION</vt:lpstr>
      <vt:lpstr>PowerPoint Presentation</vt:lpstr>
      <vt:lpstr>What is photosynthesis’  PURPOSE?</vt:lpstr>
      <vt:lpstr>Photosynthesis equation</vt:lpstr>
      <vt:lpstr>Don’t forget to chunk your notes! These notes have 4 chunks. You will need 4 questions.</vt:lpstr>
      <vt:lpstr>Compare and contrast</vt:lpstr>
      <vt:lpstr>Compare and contrast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6-3: energy</dc:title>
  <dc:creator>Marie T. Pham</dc:creator>
  <cp:lastModifiedBy>Marie T. Pham</cp:lastModifiedBy>
  <cp:revision>18</cp:revision>
  <dcterms:created xsi:type="dcterms:W3CDTF">2020-02-28T18:20:33Z</dcterms:created>
  <dcterms:modified xsi:type="dcterms:W3CDTF">2020-03-09T15:26:11Z</dcterms:modified>
</cp:coreProperties>
</file>