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260" r:id="rId3"/>
    <p:sldId id="261" r:id="rId4"/>
    <p:sldId id="406" r:id="rId5"/>
    <p:sldId id="262" r:id="rId6"/>
    <p:sldId id="354" r:id="rId7"/>
    <p:sldId id="263" r:id="rId8"/>
    <p:sldId id="361" r:id="rId9"/>
    <p:sldId id="347" r:id="rId10"/>
    <p:sldId id="264" r:id="rId11"/>
    <p:sldId id="349" r:id="rId12"/>
    <p:sldId id="407" r:id="rId13"/>
    <p:sldId id="399" r:id="rId14"/>
    <p:sldId id="400" r:id="rId15"/>
    <p:sldId id="401" r:id="rId16"/>
    <p:sldId id="402" r:id="rId17"/>
    <p:sldId id="403" r:id="rId18"/>
    <p:sldId id="404" r:id="rId19"/>
    <p:sldId id="342" r:id="rId20"/>
    <p:sldId id="405" r:id="rId21"/>
    <p:sldId id="408" r:id="rId22"/>
    <p:sldId id="277" r:id="rId23"/>
    <p:sldId id="278" r:id="rId24"/>
    <p:sldId id="360" r:id="rId25"/>
    <p:sldId id="279" r:id="rId26"/>
    <p:sldId id="280" r:id="rId27"/>
    <p:sldId id="281" r:id="rId28"/>
    <p:sldId id="283" r:id="rId29"/>
    <p:sldId id="337" r:id="rId30"/>
    <p:sldId id="409" r:id="rId31"/>
    <p:sldId id="282" r:id="rId32"/>
    <p:sldId id="410" r:id="rId33"/>
    <p:sldId id="336" r:id="rId34"/>
    <p:sldId id="33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C9124-ACC4-4FF6-A415-CC3BF83A475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031F8-B19E-4DD7-9B08-6D2C61483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8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thylakoids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46C79-E642-4830-8FBB-1947B8EF1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71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(nicotinamide adenine dinucleotide phosphate)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It can accept and transfer electrons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28B1-E4AF-4ADD-8AD9-41DDEDA8B1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04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288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89B4D-7FDA-40D9-A140-D114040A9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5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D8D4F-AFDA-4ACF-80E5-A4DF81D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5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410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64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C461FA-4227-4C57-A872-7CB458C533F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AC3862-95F6-4EE7-A5DC-62AC467AAC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030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94565"/>
            <a:ext cx="119394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Essential Question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does the Light Dependent Reaction produce </a:t>
            </a:r>
            <a:r>
              <a:rPr lang="en-US" sz="4600" dirty="0">
                <a:solidFill>
                  <a:prstClr val="black"/>
                </a:solidFill>
                <a:latin typeface="Tw Cen MT" panose="020B0602020104020603"/>
              </a:rPr>
              <a:t>for the Calvin Cycle (2)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 What does the Calvin Cycle produce for the plant (1)?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Key-terms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LDR, Calvin Cycle, Photosynthesis, &amp; Chloroplast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549" y="4950612"/>
            <a:ext cx="8186601" cy="1463040"/>
          </a:xfrm>
        </p:spPr>
        <p:txBody>
          <a:bodyPr>
            <a:noAutofit/>
          </a:bodyPr>
          <a:lstStyle/>
          <a:p>
            <a:pPr algn="l"/>
            <a:r>
              <a:rPr lang="en-US" altLang="en-US" sz="9000" dirty="0"/>
              <a:t>Section 7-2:</a:t>
            </a:r>
            <a:br>
              <a:rPr lang="en-US" altLang="en-US" sz="9000" dirty="0"/>
            </a:br>
            <a:r>
              <a:rPr lang="en-US" altLang="en-US" sz="9000" dirty="0"/>
              <a:t>LDR &amp; Calvin 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0921" y="4851135"/>
            <a:ext cx="3531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Learning Target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Use a model to illustrate how photosynthesis transforms light energy into stored chemical energy.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98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87818" y="1939636"/>
            <a:ext cx="5945839" cy="33109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7000" b="1" u="sng" dirty="0">
                <a:solidFill>
                  <a:srgbClr val="FF0000"/>
                </a:solidFill>
              </a:rPr>
              <a:t>NADPH</a:t>
            </a:r>
            <a:r>
              <a:rPr lang="en-US" altLang="en-US" sz="7000" dirty="0">
                <a:solidFill>
                  <a:srgbClr val="FF0000"/>
                </a:solidFill>
              </a:rPr>
              <a:t> </a:t>
            </a:r>
            <a:r>
              <a:rPr lang="en-US" altLang="en-US" sz="7000" dirty="0"/>
              <a:t>is an electron </a:t>
            </a:r>
            <a:r>
              <a:rPr lang="en-US" altLang="en-US" sz="7000" i="1" u="sng" dirty="0">
                <a:solidFill>
                  <a:srgbClr val="00B0F0"/>
                </a:solidFill>
              </a:rPr>
              <a:t>carrier</a:t>
            </a:r>
            <a:r>
              <a:rPr lang="en-US" altLang="en-US" sz="7000" dirty="0"/>
              <a:t>. 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8226" y="547894"/>
            <a:ext cx="11600190" cy="1499616"/>
          </a:xfrm>
        </p:spPr>
        <p:txBody>
          <a:bodyPr>
            <a:noAutofit/>
          </a:bodyPr>
          <a:lstStyle/>
          <a:p>
            <a:r>
              <a:rPr lang="en-US" altLang="en-US" sz="8000" dirty="0">
                <a:solidFill>
                  <a:srgbClr val="00B0F0"/>
                </a:solidFill>
              </a:rPr>
              <a:t>Light Dependent Reactions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855"/>
            <a:ext cx="6003636" cy="5066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82" y="4322618"/>
            <a:ext cx="5948218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5744" y="585216"/>
            <a:ext cx="10421638" cy="14996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9600" dirty="0">
                <a:solidFill>
                  <a:srgbClr val="00B0F0"/>
                </a:solidFill>
              </a:rPr>
              <a:t>Light Dependent Reactions</a:t>
            </a:r>
            <a:endParaRPr lang="en-US" altLang="en-US" sz="9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0" y="77638"/>
            <a:ext cx="1449359" cy="1087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859486" y="2022131"/>
            <a:ext cx="4071258" cy="4727012"/>
            <a:chOff x="2612571" y="0"/>
            <a:chExt cx="7137919" cy="68704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41"/>
            <a:stretch/>
          </p:blipFill>
          <p:spPr>
            <a:xfrm>
              <a:off x="2612572" y="0"/>
              <a:ext cx="7137918" cy="68704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12571" y="1175661"/>
              <a:ext cx="4731657" cy="4006835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Light Dependent Reaction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(LDR)</a:t>
              </a:r>
            </a:p>
            <a:p>
              <a:pPr algn="ctr"/>
              <a:endParaRPr lang="en-US" sz="105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90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(In the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thylakoid membranes)</a:t>
              </a:r>
            </a:p>
            <a:p>
              <a:pPr algn="ctr"/>
              <a:endPara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6029" y="2084543"/>
            <a:ext cx="71680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Arial" pitchFamily="34" charset="0"/>
              <a:buChar char="•"/>
            </a:pPr>
            <a:r>
              <a:rPr lang="en-US" altLang="en-US" sz="4800" u="sng" dirty="0">
                <a:solidFill>
                  <a:srgbClr val="00B0F0"/>
                </a:solidFill>
              </a:rPr>
              <a:t>NADPH:</a:t>
            </a:r>
            <a:r>
              <a:rPr lang="en-US" altLang="en-US" sz="4800" dirty="0">
                <a:solidFill>
                  <a:srgbClr val="00B0F0"/>
                </a:solidFill>
              </a:rPr>
              <a:t> </a:t>
            </a:r>
            <a:r>
              <a:rPr lang="en-US" altLang="en-US" sz="4800" dirty="0"/>
              <a:t>LDR uses high-energy electrons and H</a:t>
            </a:r>
            <a:r>
              <a:rPr lang="en-US" altLang="en-US" sz="4800" baseline="30000" dirty="0"/>
              <a:t>+ </a:t>
            </a:r>
            <a:r>
              <a:rPr lang="en-US" altLang="en-US" sz="4800" dirty="0"/>
              <a:t>to convert </a:t>
            </a:r>
            <a:r>
              <a:rPr lang="en-US" altLang="en-US" sz="4800" dirty="0">
                <a:solidFill>
                  <a:srgbClr val="FF0000"/>
                </a:solidFill>
              </a:rPr>
              <a:t>NADP</a:t>
            </a:r>
            <a:r>
              <a:rPr lang="en-US" altLang="en-US" sz="4800" baseline="30000" dirty="0">
                <a:solidFill>
                  <a:srgbClr val="FF0000"/>
                </a:solidFill>
              </a:rPr>
              <a:t>+</a:t>
            </a:r>
            <a:r>
              <a:rPr lang="en-US" altLang="en-US" sz="4800" dirty="0"/>
              <a:t> into </a:t>
            </a:r>
            <a:r>
              <a:rPr lang="en-US" altLang="en-US" sz="4800" dirty="0">
                <a:solidFill>
                  <a:srgbClr val="FF0000"/>
                </a:solidFill>
              </a:rPr>
              <a:t>NADPH</a:t>
            </a:r>
            <a:r>
              <a:rPr lang="en-US" altLang="en-US" sz="4800" dirty="0"/>
              <a:t> </a:t>
            </a:r>
            <a:r>
              <a:rPr lang="en-US" altLang="en-US" sz="4800" dirty="0">
                <a:solidFill>
                  <a:srgbClr val="FFC000"/>
                </a:solidFill>
              </a:rPr>
              <a:t>(electron carrier)</a:t>
            </a:r>
          </a:p>
          <a:p>
            <a:pPr marL="914400" indent="-914400">
              <a:buFont typeface="Arial" pitchFamily="34" charset="0"/>
              <a:buChar char="•"/>
            </a:pPr>
            <a:endParaRPr lang="en-US" altLang="en-US" sz="4800" dirty="0"/>
          </a:p>
          <a:p>
            <a:pPr marL="914400" indent="-914400">
              <a:buFont typeface="Arial" pitchFamily="34" charset="0"/>
              <a:buChar char="•"/>
            </a:pPr>
            <a:r>
              <a:rPr lang="en-US" altLang="en-US" sz="4800" u="sng" dirty="0">
                <a:solidFill>
                  <a:srgbClr val="00B0F0"/>
                </a:solidFill>
              </a:rPr>
              <a:t>NADP</a:t>
            </a:r>
            <a:r>
              <a:rPr lang="en-US" altLang="en-US" sz="4800" u="sng" baseline="30000" dirty="0">
                <a:solidFill>
                  <a:srgbClr val="00B0F0"/>
                </a:solidFill>
              </a:rPr>
              <a:t>+ </a:t>
            </a:r>
            <a:r>
              <a:rPr lang="en-US" altLang="en-US" sz="4800" u="sng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800" u="sng" dirty="0">
                <a:solidFill>
                  <a:srgbClr val="00B0F0"/>
                </a:solidFill>
              </a:rPr>
              <a:t> NADPH</a:t>
            </a:r>
            <a:endParaRPr lang="en-US" altLang="en-US" sz="4800" dirty="0"/>
          </a:p>
          <a:p>
            <a:endParaRPr lang="en-US" sz="4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56A9C-6121-4FFA-87F6-6A7C185E53CB}"/>
              </a:ext>
            </a:extLst>
          </p:cNvPr>
          <p:cNvSpPr/>
          <p:nvPr/>
        </p:nvSpPr>
        <p:spPr>
          <a:xfrm>
            <a:off x="10665561" y="4531359"/>
            <a:ext cx="1056425" cy="500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204014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67074" y="1785820"/>
            <a:ext cx="4610272" cy="4331163"/>
          </a:xfrm>
        </p:spPr>
        <p:txBody>
          <a:bodyPr>
            <a:noAutofit/>
          </a:bodyPr>
          <a:lstStyle/>
          <a:p>
            <a:pPr marL="173736" lvl="1" indent="0" algn="ctr">
              <a:buNone/>
            </a:pPr>
            <a:r>
              <a:rPr lang="en-US" altLang="en-US" sz="6000" b="1" dirty="0"/>
              <a:t>STEP 1</a:t>
            </a:r>
          </a:p>
          <a:p>
            <a:pPr marL="173736" lvl="1" indent="0" algn="ctr">
              <a:buNone/>
            </a:pPr>
            <a:endParaRPr lang="en-US" altLang="en-US" sz="2400" b="1" dirty="0"/>
          </a:p>
          <a:p>
            <a:pPr marL="173736" lvl="1" indent="0" algn="ctr">
              <a:buNone/>
            </a:pPr>
            <a:r>
              <a:rPr lang="en-US" altLang="en-US" sz="4800" b="1" dirty="0"/>
              <a:t>Chlorophyll captures and absorbs </a:t>
            </a:r>
            <a:r>
              <a:rPr lang="en-US" altLang="en-US" sz="4800" b="1" dirty="0">
                <a:solidFill>
                  <a:srgbClr val="FFFF00"/>
                </a:solidFill>
              </a:rPr>
              <a:t>light energy</a:t>
            </a:r>
            <a:r>
              <a:rPr lang="en-US" altLang="en-US" sz="4800" b="1" dirty="0"/>
              <a:t> (thylakoid)</a:t>
            </a:r>
            <a:endParaRPr lang="en-US" sz="48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53126" y="385431"/>
            <a:ext cx="9904445" cy="1851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B0F0"/>
                </a:solidFill>
              </a:rPr>
              <a:t>Steps of Light Dependent reaction (LDR)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B6790-4551-45CE-898B-DA6908C67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316668-5AF9-48EB-A268-CD469C7FF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42" y="1801155"/>
            <a:ext cx="2438400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88227A-EEE0-4C5A-AAD7-29F4D0D1D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66" y="1801155"/>
            <a:ext cx="243840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4B71B5-E8BD-4DE2-8C01-F2B8372C2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98" y="1801155"/>
            <a:ext cx="24384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E769DD-3B86-4A29-A7ED-E83089D0E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0" y="4239555"/>
            <a:ext cx="2438400" cy="243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FF68BB-CF4C-479C-9ED0-E4B822D85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55" y="423955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54" y="451926"/>
            <a:ext cx="9904445" cy="18515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Steps of Light Dependent reaction (LDR)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94332" y="1969034"/>
            <a:ext cx="4247033" cy="4331163"/>
          </a:xfrm>
        </p:spPr>
        <p:txBody>
          <a:bodyPr>
            <a:noAutofit/>
          </a:bodyPr>
          <a:lstStyle/>
          <a:p>
            <a:pPr marL="173736" lvl="1" indent="0" algn="ctr">
              <a:buNone/>
            </a:pPr>
            <a:r>
              <a:rPr lang="en-US" altLang="en-US" sz="5400" b="1" dirty="0"/>
              <a:t>STEP 2</a:t>
            </a:r>
          </a:p>
          <a:p>
            <a:pPr marL="173736" lvl="1" indent="0" algn="ctr">
              <a:buNone/>
            </a:pPr>
            <a:endParaRPr lang="en-US" altLang="en-US" sz="2400" b="1" dirty="0"/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FF00"/>
                </a:solidFill>
              </a:rPr>
              <a:t>H</a:t>
            </a:r>
            <a:r>
              <a:rPr lang="en-US" altLang="en-US" sz="4800" b="1" baseline="-25000" dirty="0">
                <a:solidFill>
                  <a:srgbClr val="FFFF00"/>
                </a:solidFill>
              </a:rPr>
              <a:t>2</a:t>
            </a:r>
            <a:r>
              <a:rPr lang="en-US" altLang="en-US" sz="4800" b="1" dirty="0">
                <a:solidFill>
                  <a:srgbClr val="FFFF00"/>
                </a:solidFill>
              </a:rPr>
              <a:t>O </a:t>
            </a:r>
            <a:r>
              <a:rPr lang="en-US" altLang="en-US" sz="4800" b="1" dirty="0">
                <a:solidFill>
                  <a:srgbClr val="FFFF00"/>
                </a:solidFill>
                <a:sym typeface="Wingdings" pitchFamily="2" charset="2"/>
              </a:rPr>
              <a:t> 2</a:t>
            </a:r>
            <a:r>
              <a:rPr lang="en-US" altLang="en-US" sz="4800" b="1" dirty="0">
                <a:solidFill>
                  <a:srgbClr val="FFFF00"/>
                </a:solidFill>
              </a:rPr>
              <a:t>H + O</a:t>
            </a:r>
          </a:p>
          <a:p>
            <a:pPr marL="0" indent="0" algn="ctr">
              <a:buNone/>
            </a:pPr>
            <a:r>
              <a:rPr lang="en-US" sz="3600" dirty="0"/>
              <a:t>Light energy is used to make high-energy electrons and to </a:t>
            </a:r>
            <a:r>
              <a:rPr lang="en-US" sz="3600" dirty="0">
                <a:solidFill>
                  <a:srgbClr val="00B0F0"/>
                </a:solidFill>
              </a:rPr>
              <a:t>break-up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B6790-4551-45CE-898B-DA6908C67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A2AEBB-CFEA-4AA5-85D2-A8974FE24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523">
            <a:off x="477567" y="1712178"/>
            <a:ext cx="1930305" cy="1930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58D8E2-E8DB-437A-885C-2DDBB57019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10337" r="11404" b="11044"/>
          <a:stretch/>
        </p:blipFill>
        <p:spPr>
          <a:xfrm>
            <a:off x="370955" y="4286447"/>
            <a:ext cx="1071765" cy="1113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1252F0-6FBB-4568-BFB6-6419CC1005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7217" r="6744" b="7675"/>
          <a:stretch/>
        </p:blipFill>
        <p:spPr>
          <a:xfrm>
            <a:off x="1043373" y="4877686"/>
            <a:ext cx="1808480" cy="1749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47A0F1-64EA-4498-A65F-891789CA53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10337" r="11404" b="11044"/>
          <a:stretch/>
        </p:blipFill>
        <p:spPr>
          <a:xfrm>
            <a:off x="2493145" y="4286447"/>
            <a:ext cx="1071765" cy="1113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D29FB1-2D42-4308-B339-BFC90ACF8CF9}"/>
              </a:ext>
            </a:extLst>
          </p:cNvPr>
          <p:cNvSpPr txBox="1"/>
          <p:nvPr/>
        </p:nvSpPr>
        <p:spPr>
          <a:xfrm>
            <a:off x="309231" y="3954606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HYDROGEN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72856-94D0-4DAE-AB75-A8527F1588F2}"/>
              </a:ext>
            </a:extLst>
          </p:cNvPr>
          <p:cNvSpPr txBox="1"/>
          <p:nvPr/>
        </p:nvSpPr>
        <p:spPr>
          <a:xfrm>
            <a:off x="2417824" y="3947671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HYDROGEN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5CB13-C9D9-400C-AA73-64162EA78695}"/>
              </a:ext>
            </a:extLst>
          </p:cNvPr>
          <p:cNvSpPr txBox="1"/>
          <p:nvPr/>
        </p:nvSpPr>
        <p:spPr>
          <a:xfrm>
            <a:off x="1541799" y="6491384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OXYGEN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7FCB74-17FA-4CBA-B6E8-7595E4CAD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523">
            <a:off x="2675080" y="1712178"/>
            <a:ext cx="1930305" cy="1930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8E3DA3-C383-45B8-AACE-26CB4BADF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523">
            <a:off x="4866787" y="1677116"/>
            <a:ext cx="1930305" cy="1930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6502AE-D7A9-467B-B550-8FDC13E2C9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1" y="2257229"/>
            <a:ext cx="766389" cy="766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A421F7-64B5-40FB-AFAA-1FB3D59E0E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93" y="2257229"/>
            <a:ext cx="766389" cy="76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8E6450-A15C-446D-93E8-12C0356A5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67" y="2257229"/>
            <a:ext cx="766389" cy="7663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EF5C7F-F976-43B8-8611-3332889AE7B1}"/>
              </a:ext>
            </a:extLst>
          </p:cNvPr>
          <p:cNvSpPr txBox="1"/>
          <p:nvPr/>
        </p:nvSpPr>
        <p:spPr>
          <a:xfrm>
            <a:off x="355221" y="1841703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ELECTRON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ED271-3E5B-479D-94C1-B265B958670B}"/>
              </a:ext>
            </a:extLst>
          </p:cNvPr>
          <p:cNvSpPr txBox="1"/>
          <p:nvPr/>
        </p:nvSpPr>
        <p:spPr>
          <a:xfrm>
            <a:off x="2489962" y="1795689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ELECTRON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59AE0B-6C30-441B-BD0E-A639E847D944}"/>
              </a:ext>
            </a:extLst>
          </p:cNvPr>
          <p:cNvSpPr txBox="1"/>
          <p:nvPr/>
        </p:nvSpPr>
        <p:spPr>
          <a:xfrm>
            <a:off x="4673971" y="1841702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ELECTRON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083110-44D6-41DD-BAD9-4F62763C9E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4064" r="14663" b="11037"/>
          <a:stretch/>
        </p:blipFill>
        <p:spPr>
          <a:xfrm>
            <a:off x="5756617" y="3854353"/>
            <a:ext cx="844428" cy="8416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E0CE57-85AD-4271-848B-2D1BF69C5C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4064" r="14663" b="11037"/>
          <a:stretch/>
        </p:blipFill>
        <p:spPr>
          <a:xfrm>
            <a:off x="5762985" y="4685128"/>
            <a:ext cx="844428" cy="8416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802EE6-9D88-4BC8-8008-C0061DCE3C3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09" t="6217" r="6946" b="5573"/>
          <a:stretch/>
        </p:blipFill>
        <p:spPr>
          <a:xfrm>
            <a:off x="5578630" y="5527946"/>
            <a:ext cx="1274098" cy="1295595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80A6B6EE-1ECF-4077-AB73-1F798CDB1D3C}"/>
              </a:ext>
            </a:extLst>
          </p:cNvPr>
          <p:cNvSpPr/>
          <p:nvPr/>
        </p:nvSpPr>
        <p:spPr>
          <a:xfrm>
            <a:off x="4124406" y="4964284"/>
            <a:ext cx="750096" cy="87085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54" y="253144"/>
            <a:ext cx="9904445" cy="18515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Steps of Light Dependent reaction (LDR)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77803" y="1784773"/>
            <a:ext cx="4974910" cy="4331163"/>
          </a:xfrm>
        </p:spPr>
        <p:txBody>
          <a:bodyPr>
            <a:noAutofit/>
          </a:bodyPr>
          <a:lstStyle/>
          <a:p>
            <a:pPr marL="173736" lvl="1" indent="0" algn="ctr">
              <a:buNone/>
            </a:pPr>
            <a:r>
              <a:rPr lang="en-US" altLang="en-US" sz="4800" b="1" dirty="0"/>
              <a:t>STEP 3</a:t>
            </a:r>
          </a:p>
          <a:p>
            <a:pPr marL="173736" lvl="1" indent="0" algn="ctr">
              <a:buNone/>
            </a:pPr>
            <a:endParaRPr lang="en-US" altLang="en-US" sz="2400" b="1" dirty="0"/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NADP</a:t>
            </a:r>
            <a:r>
              <a:rPr lang="en-US" altLang="en-US" sz="4000" b="1" baseline="30000" dirty="0">
                <a:solidFill>
                  <a:srgbClr val="FFFF00"/>
                </a:solidFill>
              </a:rPr>
              <a:t>+ </a:t>
            </a:r>
            <a:r>
              <a:rPr lang="en-US" altLang="en-US" sz="4000" b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000" b="1" dirty="0">
                <a:solidFill>
                  <a:srgbClr val="FFFF00"/>
                </a:solidFill>
              </a:rPr>
              <a:t> NADPH</a:t>
            </a:r>
          </a:p>
          <a:p>
            <a:pPr marL="0" indent="0" algn="ctr">
              <a:buNone/>
            </a:pPr>
            <a:r>
              <a:rPr lang="en-US" sz="3200" dirty="0"/>
              <a:t>Hydrogen </a:t>
            </a:r>
            <a:r>
              <a:rPr lang="en-US" altLang="en-US" sz="3200" dirty="0"/>
              <a:t>(H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) </a:t>
            </a:r>
            <a:r>
              <a:rPr lang="en-US" sz="3200" dirty="0"/>
              <a:t>and high-energy electrons from </a:t>
            </a:r>
          </a:p>
          <a:p>
            <a:pPr marL="0" indent="0" algn="ctr">
              <a:buNone/>
            </a:pPr>
            <a:r>
              <a:rPr lang="en-US" sz="3200" dirty="0"/>
              <a:t>the Electron Transport Chain (ETC) are used </a:t>
            </a:r>
          </a:p>
          <a:p>
            <a:pPr marL="0" indent="0" algn="ctr">
              <a:buNone/>
            </a:pPr>
            <a:r>
              <a:rPr lang="en-US" sz="3200" dirty="0"/>
              <a:t>to change </a:t>
            </a:r>
            <a:r>
              <a:rPr lang="en-US" altLang="en-US" sz="3200" dirty="0">
                <a:solidFill>
                  <a:srgbClr val="FF0000"/>
                </a:solidFill>
              </a:rPr>
              <a:t>NADP</a:t>
            </a:r>
            <a:r>
              <a:rPr lang="en-US" altLang="en-US" sz="3200" baseline="30000" dirty="0">
                <a:solidFill>
                  <a:srgbClr val="FF0000"/>
                </a:solidFill>
              </a:rPr>
              <a:t>+</a:t>
            </a:r>
            <a:r>
              <a:rPr lang="en-US" altLang="en-US" sz="3200" dirty="0">
                <a:solidFill>
                  <a:srgbClr val="FF0000"/>
                </a:solidFill>
              </a:rPr>
              <a:t> into NADPH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B6790-4551-45CE-898B-DA6908C67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283B6-D0B6-4B1A-820D-A0E14A345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9741" y="4660273"/>
            <a:ext cx="3033037" cy="202001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4DACFCD-B798-45A7-9355-3EB3FAF7D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12540" r="2682" b="11255"/>
          <a:stretch/>
        </p:blipFill>
        <p:spPr>
          <a:xfrm flipH="1">
            <a:off x="0" y="4331728"/>
            <a:ext cx="2975287" cy="234856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C8AEEE1-9E0F-411C-8FA1-84A3E90EA1CB}"/>
              </a:ext>
            </a:extLst>
          </p:cNvPr>
          <p:cNvSpPr/>
          <p:nvPr/>
        </p:nvSpPr>
        <p:spPr>
          <a:xfrm>
            <a:off x="2957782" y="5105549"/>
            <a:ext cx="750096" cy="87085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D9AF4F-33FD-4B47-917A-1139AF06CF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4064" r="14663" b="11037"/>
          <a:stretch/>
        </p:blipFill>
        <p:spPr>
          <a:xfrm>
            <a:off x="186402" y="2145493"/>
            <a:ext cx="1263054" cy="1258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81B240-A109-4ACC-BEA3-AECC9B4E8D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4064" r="14663" b="11037"/>
          <a:stretch/>
        </p:blipFill>
        <p:spPr>
          <a:xfrm>
            <a:off x="1719359" y="2170100"/>
            <a:ext cx="1263054" cy="1258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D68A0B-701A-4557-8450-EE30F96B88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00" y="2171298"/>
            <a:ext cx="1222408" cy="12224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1E977E-4AEA-4386-84FD-75B6F994548D}"/>
              </a:ext>
            </a:extLst>
          </p:cNvPr>
          <p:cNvSpPr txBox="1"/>
          <p:nvPr/>
        </p:nvSpPr>
        <p:spPr>
          <a:xfrm>
            <a:off x="304808" y="1777024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HYDROGEN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33513B-22E8-4307-9751-A880A5C83659}"/>
              </a:ext>
            </a:extLst>
          </p:cNvPr>
          <p:cNvSpPr txBox="1"/>
          <p:nvPr/>
        </p:nvSpPr>
        <p:spPr>
          <a:xfrm>
            <a:off x="1796956" y="1777025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HYDROGEN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2DC0C3-578C-43BD-9D45-6B19639606AD}"/>
              </a:ext>
            </a:extLst>
          </p:cNvPr>
          <p:cNvSpPr txBox="1"/>
          <p:nvPr/>
        </p:nvSpPr>
        <p:spPr>
          <a:xfrm>
            <a:off x="3542191" y="1777024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ELECTRON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17AFC1-D2EA-4608-8897-4ABEF1A7A7F6}"/>
              </a:ext>
            </a:extLst>
          </p:cNvPr>
          <p:cNvSpPr txBox="1"/>
          <p:nvPr/>
        </p:nvSpPr>
        <p:spPr>
          <a:xfrm>
            <a:off x="5324377" y="1777024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ELECTRON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5A31D-7015-4CBB-8258-7E5A0A4CE618}"/>
              </a:ext>
            </a:extLst>
          </p:cNvPr>
          <p:cNvSpPr txBox="1"/>
          <p:nvPr/>
        </p:nvSpPr>
        <p:spPr>
          <a:xfrm>
            <a:off x="916012" y="4520774"/>
            <a:ext cx="122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  <a:latin typeface="+mj-lt"/>
              </a:rPr>
              <a:t>NADP</a:t>
            </a:r>
            <a:r>
              <a:rPr lang="en-US" altLang="en-US" sz="3200" baseline="30000" dirty="0">
                <a:solidFill>
                  <a:srgbClr val="00B050"/>
                </a:solidFill>
                <a:latin typeface="+mj-lt"/>
              </a:rPr>
              <a:t>+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EEA89A-2E11-47C5-8A99-264CC7B70921}"/>
              </a:ext>
            </a:extLst>
          </p:cNvPr>
          <p:cNvSpPr txBox="1"/>
          <p:nvPr/>
        </p:nvSpPr>
        <p:spPr>
          <a:xfrm>
            <a:off x="4677985" y="4075498"/>
            <a:ext cx="122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  <a:latin typeface="+mj-lt"/>
              </a:rPr>
              <a:t>NADPH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A24B34B-CE09-4024-AD3A-55EB32750A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42" y="2186513"/>
            <a:ext cx="1222408" cy="12224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4B80D7-7530-4D95-A9D0-1987E0D755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6"/>
          <a:stretch/>
        </p:blipFill>
        <p:spPr>
          <a:xfrm>
            <a:off x="304808" y="3484005"/>
            <a:ext cx="6163441" cy="57627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8793FDB-5951-4F4F-904A-C5C5F14774EE}"/>
              </a:ext>
            </a:extLst>
          </p:cNvPr>
          <p:cNvSpPr txBox="1"/>
          <p:nvPr/>
        </p:nvSpPr>
        <p:spPr>
          <a:xfrm>
            <a:off x="2241557" y="3374456"/>
            <a:ext cx="238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ELECTRON TRANSPORT CHAIN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9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54" y="451926"/>
            <a:ext cx="9904445" cy="18515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Steps of Light Dependent reaction (LDR)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4943" y="1851314"/>
            <a:ext cx="4952655" cy="4331163"/>
          </a:xfrm>
        </p:spPr>
        <p:txBody>
          <a:bodyPr>
            <a:noAutofit/>
          </a:bodyPr>
          <a:lstStyle/>
          <a:p>
            <a:pPr marL="173736" lvl="1" indent="0" algn="ctr">
              <a:buNone/>
            </a:pPr>
            <a:r>
              <a:rPr lang="en-US" altLang="en-US" sz="5400" b="1" dirty="0"/>
              <a:t>STEP 4</a:t>
            </a:r>
            <a:br>
              <a:rPr lang="en-US" altLang="en-US" sz="5400" b="1" dirty="0"/>
            </a:br>
            <a:endParaRPr lang="en-US" altLang="en-US" sz="2400" b="1" dirty="0"/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rgbClr val="FFFF00"/>
                </a:solidFill>
              </a:rPr>
              <a:t>ADP + P </a:t>
            </a:r>
            <a:r>
              <a:rPr lang="en-US" altLang="en-US" sz="5400" b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5400" b="1" dirty="0">
                <a:solidFill>
                  <a:srgbClr val="FFFF00"/>
                </a:solidFill>
              </a:rPr>
              <a:t> ATP</a:t>
            </a:r>
          </a:p>
          <a:p>
            <a:pPr marL="0" indent="0" algn="ctr">
              <a:buNone/>
            </a:pPr>
            <a:r>
              <a:rPr lang="en-US" sz="4400" dirty="0"/>
              <a:t>Hydrogen </a:t>
            </a:r>
            <a:r>
              <a:rPr lang="en-US" altLang="en-US" sz="4400" dirty="0"/>
              <a:t>(H</a:t>
            </a:r>
            <a:r>
              <a:rPr lang="en-US" altLang="en-US" sz="4400" baseline="30000" dirty="0"/>
              <a:t>+</a:t>
            </a:r>
            <a:r>
              <a:rPr lang="en-US" altLang="en-US" sz="4400" dirty="0"/>
              <a:t>) </a:t>
            </a:r>
            <a:r>
              <a:rPr lang="en-US" sz="4400" dirty="0"/>
              <a:t>is used to power </a:t>
            </a:r>
          </a:p>
          <a:p>
            <a:pPr marL="0" indent="0" algn="ctr">
              <a:buNone/>
            </a:pPr>
            <a:r>
              <a:rPr lang="en-US" altLang="en-US" sz="4400" dirty="0"/>
              <a:t>ATP synthase that changes </a:t>
            </a:r>
            <a:r>
              <a:rPr lang="en-US" altLang="en-US" sz="4400" dirty="0">
                <a:solidFill>
                  <a:srgbClr val="FF0000"/>
                </a:solidFill>
              </a:rPr>
              <a:t>ADP into ATP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B6790-4551-45CE-898B-DA6908C67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90A29-3219-4222-9BA4-EE6A12A3E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4064" r="14663" b="11037"/>
          <a:stretch/>
        </p:blipFill>
        <p:spPr>
          <a:xfrm>
            <a:off x="1447801" y="2170100"/>
            <a:ext cx="1263054" cy="125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2E14B-73E6-4FAA-89A3-5E9237EAE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4064" r="14663" b="11037"/>
          <a:stretch/>
        </p:blipFill>
        <p:spPr>
          <a:xfrm>
            <a:off x="4077682" y="2170100"/>
            <a:ext cx="1263054" cy="125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7B3D0D-18B5-4D8D-B47E-FEAB555F602B}"/>
              </a:ext>
            </a:extLst>
          </p:cNvPr>
          <p:cNvSpPr txBox="1"/>
          <p:nvPr/>
        </p:nvSpPr>
        <p:spPr>
          <a:xfrm>
            <a:off x="1560656" y="1841828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HYDROGEN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3EB33-BDA7-4305-8A5F-AADED8359634}"/>
              </a:ext>
            </a:extLst>
          </p:cNvPr>
          <p:cNvSpPr txBox="1"/>
          <p:nvPr/>
        </p:nvSpPr>
        <p:spPr>
          <a:xfrm>
            <a:off x="4154630" y="1851314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HYDROGEN</a:t>
            </a:r>
          </a:p>
        </p:txBody>
      </p: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06FC5876-A1D1-43C5-8919-0BD3EF21C6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r="21702" b="12741"/>
          <a:stretch/>
        </p:blipFill>
        <p:spPr>
          <a:xfrm>
            <a:off x="1560656" y="3731747"/>
            <a:ext cx="3503681" cy="28651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8109A6-7952-47D6-BA55-87AF1690B504}"/>
              </a:ext>
            </a:extLst>
          </p:cNvPr>
          <p:cNvSpPr txBox="1"/>
          <p:nvPr/>
        </p:nvSpPr>
        <p:spPr>
          <a:xfrm>
            <a:off x="2506845" y="6437949"/>
            <a:ext cx="164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ATP  SYNTHASE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D3D1AADC-67F0-4F8E-AFEC-4D1F07F3A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951">
            <a:off x="-279035" y="3920488"/>
            <a:ext cx="2639332" cy="15849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8CC278-0D9D-4C22-99C3-289C6353F5B3}"/>
              </a:ext>
            </a:extLst>
          </p:cNvPr>
          <p:cNvSpPr txBox="1"/>
          <p:nvPr/>
        </p:nvSpPr>
        <p:spPr>
          <a:xfrm>
            <a:off x="155674" y="5535271"/>
            <a:ext cx="112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ADP + P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D2C81243-3707-403F-8C2B-0C9D8B112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5" y="3760576"/>
            <a:ext cx="1484769" cy="24219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38F0EB-21FC-49F9-B5F3-FAA12EED8D39}"/>
              </a:ext>
            </a:extLst>
          </p:cNvPr>
          <p:cNvSpPr txBox="1"/>
          <p:nvPr/>
        </p:nvSpPr>
        <p:spPr>
          <a:xfrm>
            <a:off x="5631821" y="5798644"/>
            <a:ext cx="56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12736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54" y="451926"/>
            <a:ext cx="9904445" cy="18515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Steps of Light Dependent reaction (LDR)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90071" y="1975815"/>
            <a:ext cx="4609470" cy="4331163"/>
          </a:xfrm>
        </p:spPr>
        <p:txBody>
          <a:bodyPr>
            <a:noAutofit/>
          </a:bodyPr>
          <a:lstStyle/>
          <a:p>
            <a:pPr marL="173736" lvl="1" indent="0" algn="ctr">
              <a:buNone/>
            </a:pPr>
            <a:r>
              <a:rPr lang="en-US" altLang="en-US" sz="7200" b="1" dirty="0"/>
              <a:t>STEP 5</a:t>
            </a:r>
            <a:br>
              <a:rPr lang="en-US" altLang="en-US" sz="7200" b="1" dirty="0"/>
            </a:br>
            <a:endParaRPr lang="en-US" altLang="en-US" sz="2400" b="1" dirty="0"/>
          </a:p>
          <a:p>
            <a:pPr marL="0" indent="0" algn="ctr">
              <a:buNone/>
            </a:pPr>
            <a:r>
              <a:rPr lang="en-US" altLang="en-US" sz="5400" dirty="0">
                <a:solidFill>
                  <a:srgbClr val="FF0000"/>
                </a:solidFill>
              </a:rPr>
              <a:t>NADPH</a:t>
            </a:r>
            <a:r>
              <a:rPr lang="en-US" altLang="en-US" sz="5400" dirty="0"/>
              <a:t> and </a:t>
            </a:r>
            <a:r>
              <a:rPr lang="en-US" altLang="en-US" sz="5400" dirty="0">
                <a:solidFill>
                  <a:srgbClr val="FF0000"/>
                </a:solidFill>
              </a:rPr>
              <a:t>ATP</a:t>
            </a:r>
            <a:r>
              <a:rPr lang="en-US" altLang="en-US" sz="5400" dirty="0"/>
              <a:t> go to the </a:t>
            </a:r>
            <a:br>
              <a:rPr lang="en-US" altLang="en-US" sz="5400" dirty="0"/>
            </a:br>
            <a:r>
              <a:rPr lang="en-US" altLang="en-US" sz="5400" dirty="0"/>
              <a:t>stroma for the Calvin cycle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B6790-4551-45CE-898B-DA6908C67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F73CA-C9E0-4A05-8162-BAF50E6BD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047" y="3070458"/>
            <a:ext cx="3412655" cy="227284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58EFED6-9500-4329-8A44-CD0AEC855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99" y="2191894"/>
            <a:ext cx="2678000" cy="4368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3F7A6-7BDF-45AE-B87A-699ECCA2BF53}"/>
              </a:ext>
            </a:extLst>
          </p:cNvPr>
          <p:cNvSpPr txBox="1"/>
          <p:nvPr/>
        </p:nvSpPr>
        <p:spPr>
          <a:xfrm>
            <a:off x="1531780" y="5008540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NADPH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2D935-E5F6-4300-B3F7-130FB46E66C8}"/>
              </a:ext>
            </a:extLst>
          </p:cNvPr>
          <p:cNvSpPr txBox="1"/>
          <p:nvPr/>
        </p:nvSpPr>
        <p:spPr>
          <a:xfrm>
            <a:off x="5002473" y="5928214"/>
            <a:ext cx="12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267499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54" y="451926"/>
            <a:ext cx="9904445" cy="18515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Steps of Light Dependent reaction (LDR)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38712" y="2145842"/>
            <a:ext cx="3848730" cy="4331163"/>
          </a:xfrm>
        </p:spPr>
        <p:txBody>
          <a:bodyPr>
            <a:noAutofit/>
          </a:bodyPr>
          <a:lstStyle/>
          <a:p>
            <a:pPr marL="173736" lvl="1" indent="0" algn="ctr">
              <a:buNone/>
            </a:pPr>
            <a:r>
              <a:rPr lang="en-US" altLang="en-US" sz="7200" b="1" dirty="0"/>
              <a:t>STEP 6</a:t>
            </a:r>
          </a:p>
          <a:p>
            <a:pPr marL="173736" lvl="1" indent="0" algn="ctr">
              <a:buNone/>
            </a:pPr>
            <a:r>
              <a:rPr lang="en-US" altLang="en-US" sz="2400" b="1" dirty="0"/>
              <a:t> </a:t>
            </a:r>
            <a:br>
              <a:rPr lang="en-US" altLang="en-US" sz="7200" b="1" dirty="0"/>
            </a:br>
            <a:r>
              <a:rPr lang="en-US" altLang="en-US" sz="6000" dirty="0"/>
              <a:t>Oxygen (O</a:t>
            </a:r>
            <a:r>
              <a:rPr lang="en-US" altLang="en-US" sz="6000" baseline="-25000" dirty="0"/>
              <a:t>2</a:t>
            </a:r>
            <a:r>
              <a:rPr lang="en-US" altLang="en-US" sz="6000" dirty="0"/>
              <a:t>) exits the plant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B6790-4551-45CE-898B-DA6908C67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DF839-331A-4BCC-B8B9-026AAC88B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64" y="1519868"/>
            <a:ext cx="5174647" cy="51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4257" y="1311215"/>
            <a:ext cx="10638392" cy="4215902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 baseline="-25000" dirty="0">
                <a:solidFill>
                  <a:srgbClr val="92D050"/>
                </a:solidFill>
              </a:rPr>
              <a:t>light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 dirty="0"/>
              <a:t>  </a:t>
            </a:r>
            <a:r>
              <a:rPr lang="en-US" altLang="en-US" sz="4800" b="1" dirty="0">
                <a:solidFill>
                  <a:srgbClr val="FFC000"/>
                </a:solidFill>
              </a:rPr>
              <a:t>6</a:t>
            </a:r>
            <a:r>
              <a:rPr lang="en-US" altLang="en-US" sz="4800" b="1" dirty="0"/>
              <a:t>CO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2</a:t>
            </a:r>
            <a:r>
              <a:rPr lang="en-US" altLang="en-US" sz="4800" b="1" baseline="-25000" dirty="0"/>
              <a:t>  </a:t>
            </a:r>
            <a:r>
              <a:rPr lang="en-US" altLang="en-US" sz="4800" b="1" dirty="0"/>
              <a:t>+  </a:t>
            </a:r>
            <a:r>
              <a:rPr lang="en-US" altLang="en-US" sz="4800" b="1" dirty="0">
                <a:solidFill>
                  <a:srgbClr val="FFC000"/>
                </a:solidFill>
              </a:rPr>
              <a:t>6</a:t>
            </a:r>
            <a:r>
              <a:rPr lang="en-US" altLang="en-US" sz="4800" b="1" dirty="0"/>
              <a:t>H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2</a:t>
            </a:r>
            <a:r>
              <a:rPr lang="en-US" altLang="en-US" sz="4800" b="1" dirty="0"/>
              <a:t>O    </a:t>
            </a:r>
            <a:r>
              <a:rPr lang="en-US" altLang="en-US" sz="4800" b="1" dirty="0">
                <a:sym typeface="Wingdings" panose="05000000000000000000" pitchFamily="2" charset="2"/>
              </a:rPr>
              <a:t></a:t>
            </a:r>
            <a:r>
              <a:rPr lang="en-US" altLang="en-US" sz="4800" b="1" dirty="0"/>
              <a:t>   C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6</a:t>
            </a:r>
            <a:r>
              <a:rPr lang="en-US" altLang="en-US" sz="4800" b="1" dirty="0"/>
              <a:t>H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12</a:t>
            </a:r>
            <a:r>
              <a:rPr lang="en-US" altLang="en-US" sz="4800" b="1" dirty="0"/>
              <a:t>O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6</a:t>
            </a:r>
            <a:r>
              <a:rPr lang="en-US" altLang="en-US" sz="4800" b="1" dirty="0"/>
              <a:t>  +  </a:t>
            </a:r>
            <a:r>
              <a:rPr lang="en-US" altLang="en-US" sz="4800" b="1" dirty="0">
                <a:solidFill>
                  <a:srgbClr val="FFC000"/>
                </a:solidFill>
              </a:rPr>
              <a:t>6</a:t>
            </a:r>
            <a:r>
              <a:rPr lang="en-US" altLang="en-US" sz="4800" b="1" dirty="0"/>
              <a:t>O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2</a:t>
            </a:r>
            <a:endParaRPr lang="en-US" altLang="en-US" sz="2400" dirty="0"/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endParaRPr lang="en-US" altLang="en-US" sz="2400" u="sng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4800" dirty="0"/>
              <a:t>	</a:t>
            </a:r>
            <a:r>
              <a:rPr lang="en-US" altLang="en-US" sz="4800" u="sng" dirty="0"/>
              <a:t>Light-Dependent Reaction (LDR)</a:t>
            </a:r>
          </a:p>
          <a:p>
            <a:pPr lvl="5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4800" dirty="0"/>
              <a:t> Uses </a:t>
            </a:r>
            <a:r>
              <a:rPr lang="en-US" altLang="en-US" sz="4800" dirty="0">
                <a:solidFill>
                  <a:srgbClr val="00B0F0"/>
                </a:solidFill>
              </a:rPr>
              <a:t>light</a:t>
            </a:r>
            <a:r>
              <a:rPr lang="en-US" altLang="en-US" sz="4800" dirty="0"/>
              <a:t> energy &amp; </a:t>
            </a:r>
            <a:r>
              <a:rPr lang="en-US" altLang="en-US" sz="4800" dirty="0">
                <a:solidFill>
                  <a:srgbClr val="00B0F0"/>
                </a:solidFill>
              </a:rPr>
              <a:t>water (H</a:t>
            </a:r>
            <a:r>
              <a:rPr lang="en-US" altLang="en-US" sz="4800" baseline="-25000" dirty="0">
                <a:solidFill>
                  <a:srgbClr val="00B0F0"/>
                </a:solidFill>
              </a:rPr>
              <a:t>2</a:t>
            </a:r>
            <a:r>
              <a:rPr lang="en-US" altLang="en-US" sz="4800" dirty="0">
                <a:solidFill>
                  <a:srgbClr val="00B0F0"/>
                </a:solidFill>
              </a:rPr>
              <a:t>O)</a:t>
            </a:r>
          </a:p>
          <a:p>
            <a:pPr lvl="5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4800" dirty="0"/>
              <a:t>Makes </a:t>
            </a:r>
            <a:r>
              <a:rPr lang="en-US" altLang="en-US" sz="4800" dirty="0">
                <a:solidFill>
                  <a:srgbClr val="FFC000"/>
                </a:solidFill>
              </a:rPr>
              <a:t>oxygen (O</a:t>
            </a:r>
            <a:r>
              <a:rPr lang="en-US" altLang="en-US" sz="4800" baseline="-25000" dirty="0">
                <a:solidFill>
                  <a:srgbClr val="FFC000"/>
                </a:solidFill>
              </a:rPr>
              <a:t>2</a:t>
            </a:r>
            <a:r>
              <a:rPr lang="en-US" altLang="en-US" sz="4800" dirty="0">
                <a:solidFill>
                  <a:srgbClr val="FFC000"/>
                </a:solidFill>
              </a:rPr>
              <a:t>)</a:t>
            </a:r>
          </a:p>
          <a:p>
            <a:pPr lvl="5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4800" dirty="0"/>
              <a:t>Happens in the</a:t>
            </a:r>
            <a:r>
              <a:rPr lang="en-US" sz="4800" dirty="0">
                <a:ea typeface="Tahoma" panose="020B0604030504040204" pitchFamily="34" charset="0"/>
                <a:cs typeface="Tahoma" panose="020B0604030504040204" pitchFamily="34" charset="0"/>
              </a:rPr>
              <a:t> thylakoid membranes</a:t>
            </a:r>
          </a:p>
          <a:p>
            <a:pPr marL="0" indent="-45720">
              <a:lnSpc>
                <a:spcPct val="80000"/>
              </a:lnSpc>
              <a:buNone/>
            </a:pPr>
            <a:endParaRPr lang="en-US" altLang="en-US" sz="48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31"/>
          <a:stretch/>
        </p:blipFill>
        <p:spPr>
          <a:xfrm>
            <a:off x="0" y="0"/>
            <a:ext cx="1404257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6606" y="-168733"/>
            <a:ext cx="6239597" cy="1499616"/>
          </a:xfrm>
        </p:spPr>
        <p:txBody>
          <a:bodyPr>
            <a:noAutofit/>
          </a:bodyPr>
          <a:lstStyle/>
          <a:p>
            <a:pPr algn="ctr"/>
            <a:r>
              <a:rPr lang="en-US" altLang="en-US" sz="8000" u="sng" dirty="0" err="1">
                <a:solidFill>
                  <a:schemeClr val="tx1"/>
                </a:solidFill>
              </a:rPr>
              <a:t>Ldr</a:t>
            </a:r>
            <a:r>
              <a:rPr lang="en-US" altLang="en-US" sz="8000" u="sng" dirty="0">
                <a:solidFill>
                  <a:schemeClr val="tx1"/>
                </a:solidFill>
              </a:rPr>
              <a:t> Summary</a:t>
            </a:r>
          </a:p>
        </p:txBody>
      </p:sp>
      <p:sp>
        <p:nvSpPr>
          <p:cNvPr id="6" name="Oval 5"/>
          <p:cNvSpPr/>
          <p:nvPr/>
        </p:nvSpPr>
        <p:spPr>
          <a:xfrm>
            <a:off x="4172607" y="1702676"/>
            <a:ext cx="1954924" cy="124022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48552" y="1429407"/>
            <a:ext cx="1171904" cy="53077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10500" y="1792014"/>
            <a:ext cx="1550276" cy="109833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4029375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546055-A3D6-4699-9B51-62C9F2AD9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41"/>
          <a:stretch/>
        </p:blipFill>
        <p:spPr>
          <a:xfrm>
            <a:off x="2534920" y="2714"/>
            <a:ext cx="7122160" cy="685528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9140D3-7255-4DD9-98AF-CDAC33FDF680}"/>
              </a:ext>
            </a:extLst>
          </p:cNvPr>
          <p:cNvSpPr/>
          <p:nvPr/>
        </p:nvSpPr>
        <p:spPr>
          <a:xfrm>
            <a:off x="7797232" y="2240546"/>
            <a:ext cx="1056425" cy="500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48C358-78B2-4E5A-8B86-53EED04D8EE6}"/>
              </a:ext>
            </a:extLst>
          </p:cNvPr>
          <p:cNvSpPr/>
          <p:nvPr/>
        </p:nvSpPr>
        <p:spPr>
          <a:xfrm>
            <a:off x="7575851" y="3742087"/>
            <a:ext cx="1520023" cy="500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1778954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4041" y="1233577"/>
            <a:ext cx="7221894" cy="51578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5000" dirty="0"/>
              <a:t>Photosynthesis occurs in the </a:t>
            </a:r>
            <a:r>
              <a:rPr lang="en-US" altLang="en-US" sz="5000" dirty="0">
                <a:solidFill>
                  <a:srgbClr val="009900"/>
                </a:solidFill>
              </a:rPr>
              <a:t>Chloroplast</a:t>
            </a:r>
            <a:r>
              <a:rPr lang="en-US" altLang="en-US" sz="5000" dirty="0"/>
              <a:t> of a plant cells.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50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5000" b="1" dirty="0">
                <a:solidFill>
                  <a:srgbClr val="FF0000"/>
                </a:solidFill>
              </a:rPr>
              <a:t>TWO</a:t>
            </a:r>
            <a:r>
              <a:rPr lang="en-US" altLang="en-US" sz="5000" dirty="0"/>
              <a:t> main reactions: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5000" dirty="0"/>
              <a:t>	1. Light-dependent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5000" dirty="0"/>
              <a:t>	2. </a:t>
            </a:r>
            <a:r>
              <a:rPr lang="en-US" altLang="en-US" sz="5000" dirty="0">
                <a:solidFill>
                  <a:schemeClr val="accent2"/>
                </a:solidFill>
              </a:rPr>
              <a:t>Calvin Cycle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0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7698" y="561407"/>
            <a:ext cx="6938053" cy="1499616"/>
          </a:xfrm>
        </p:spPr>
        <p:txBody>
          <a:bodyPr>
            <a:normAutofit fontScale="90000"/>
          </a:bodyPr>
          <a:lstStyle/>
          <a:p>
            <a:r>
              <a:rPr lang="en-US" altLang="en-US" sz="10000" dirty="0"/>
              <a:t>The Calvin Cycle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23691"/>
            <a:ext cx="7625751" cy="4998145"/>
          </a:xfrm>
        </p:spPr>
        <p:txBody>
          <a:bodyPr>
            <a:normAutofit lnSpcReduction="10000"/>
          </a:bodyPr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Calvin Cycle</a:t>
            </a:r>
            <a:r>
              <a:rPr lang="en-US" altLang="en-US" sz="6000" dirty="0"/>
              <a:t> reactions taking place in the </a:t>
            </a:r>
            <a:r>
              <a:rPr lang="en-US" altLang="en-US" sz="6000" dirty="0">
                <a:solidFill>
                  <a:schemeClr val="accent2"/>
                </a:solidFill>
              </a:rPr>
              <a:t>_____</a:t>
            </a:r>
            <a:r>
              <a:rPr lang="en-US" altLang="en-US" sz="6000" dirty="0"/>
              <a:t> </a:t>
            </a:r>
            <a:r>
              <a:rPr lang="en-US" altLang="en-US" sz="6000" i="1" dirty="0"/>
              <a:t>DO NOT</a:t>
            </a:r>
            <a:r>
              <a:rPr lang="en-US" altLang="en-US" sz="6000" dirty="0"/>
              <a:t> need </a:t>
            </a:r>
            <a:r>
              <a:rPr lang="en-US" altLang="en-US" sz="6000" b="1" dirty="0">
                <a:solidFill>
                  <a:srgbClr val="FFFF00"/>
                </a:solidFill>
              </a:rPr>
              <a:t>light</a:t>
            </a:r>
            <a:r>
              <a:rPr lang="en-US" altLang="en-US" sz="6000" dirty="0"/>
              <a:t>. The Calvin Cycle uses </a:t>
            </a:r>
            <a:r>
              <a:rPr lang="en-US" altLang="en-US" sz="6000" dirty="0">
                <a:solidFill>
                  <a:schemeClr val="accent2"/>
                </a:solidFill>
              </a:rPr>
              <a:t>ATP</a:t>
            </a:r>
            <a:r>
              <a:rPr lang="en-US" altLang="en-US" sz="6000" dirty="0"/>
              <a:t> and </a:t>
            </a:r>
            <a:r>
              <a:rPr lang="en-US" altLang="en-US" sz="6000" dirty="0">
                <a:solidFill>
                  <a:schemeClr val="accent2"/>
                </a:solidFill>
              </a:rPr>
              <a:t>NADPH</a:t>
            </a:r>
            <a:r>
              <a:rPr lang="en-US" altLang="en-US" sz="6000" dirty="0"/>
              <a:t> to make </a:t>
            </a:r>
            <a:r>
              <a:rPr lang="en-US" altLang="en-US" sz="6000" dirty="0">
                <a:solidFill>
                  <a:schemeClr val="accent2"/>
                </a:solidFill>
              </a:rPr>
              <a:t>____________</a:t>
            </a:r>
            <a:r>
              <a:rPr lang="en-US" altLang="en-US" sz="6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/>
          <a:stretch/>
        </p:blipFill>
        <p:spPr>
          <a:xfrm>
            <a:off x="7625751" y="0"/>
            <a:ext cx="456624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36" y="3310097"/>
            <a:ext cx="1995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stroma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1139" y="5442775"/>
            <a:ext cx="4769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FF0000"/>
                </a:solidFill>
                <a:latin typeface="Tw Cen MT" panose="020B0602020104020603"/>
              </a:rPr>
              <a:t>sugar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(glucose)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D8DFD08-7EC4-4090-A9BF-69EF48B70A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6304549"/>
            <a:ext cx="547377" cy="5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6494" y="613763"/>
            <a:ext cx="9720072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9600" dirty="0"/>
              <a:t>The Calvin Cycle</a:t>
            </a:r>
            <a:endParaRPr lang="en-US" altLang="en-US" sz="9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3485927"/>
            <a:ext cx="2176272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00B0F0"/>
                </a:solidFill>
              </a:rPr>
              <a:t>Uses: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1024128" y="4165404"/>
            <a:ext cx="2481072" cy="1824446"/>
          </a:xfrm>
        </p:spPr>
        <p:txBody>
          <a:bodyPr>
            <a:noAutofit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000" dirty="0">
                <a:solidFill>
                  <a:srgbClr val="00B0F0"/>
                </a:solidFill>
              </a:rPr>
              <a:t>Carbon Dioxide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NADPH*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ATP*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021841" y="3477540"/>
            <a:ext cx="4332514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FFC000"/>
                </a:solidFill>
              </a:rPr>
              <a:t>Makes: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212772" y="4463788"/>
            <a:ext cx="4332514" cy="2035629"/>
          </a:xfrm>
        </p:spPr>
        <p:txBody>
          <a:bodyPr>
            <a:normAutofit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C000"/>
                </a:solidFill>
              </a:rPr>
              <a:t>Glucose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282" y="2084543"/>
            <a:ext cx="597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u="sng" dirty="0"/>
              <a:t>The </a:t>
            </a:r>
            <a:r>
              <a:rPr lang="en-US" sz="8000" u="sng" dirty="0" err="1"/>
              <a:t>Stroma</a:t>
            </a:r>
            <a:r>
              <a:rPr lang="en-US" sz="8000" u="sng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40" y="1818793"/>
            <a:ext cx="4064514" cy="4560236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>
            <a:off x="6139543" y="1879512"/>
            <a:ext cx="1415143" cy="4619906"/>
          </a:xfrm>
          <a:prstGeom prst="leftBrace">
            <a:avLst>
              <a:gd name="adj1" fmla="val 8333"/>
              <a:gd name="adj2" fmla="val 21339"/>
            </a:avLst>
          </a:prstGeom>
          <a:noFill/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31840" y="4724399"/>
            <a:ext cx="220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 the </a:t>
            </a:r>
            <a:r>
              <a:rPr lang="en-US" sz="2800" b="1" dirty="0" err="1">
                <a:solidFill>
                  <a:schemeClr val="bg1"/>
                </a:solidFill>
              </a:rPr>
              <a:t>stroma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54686" y="1736211"/>
            <a:ext cx="2444274" cy="73306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68343" y="5965372"/>
            <a:ext cx="1704046" cy="53404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4152FE-6690-4A72-8082-68125108249E}"/>
              </a:ext>
            </a:extLst>
          </p:cNvPr>
          <p:cNvSpPr/>
          <p:nvPr/>
        </p:nvSpPr>
        <p:spPr>
          <a:xfrm>
            <a:off x="10426566" y="1996822"/>
            <a:ext cx="1494280" cy="73306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620510-E27B-46A9-AF8B-A3A25F854656}"/>
              </a:ext>
            </a:extLst>
          </p:cNvPr>
          <p:cNvSpPr/>
          <p:nvPr/>
        </p:nvSpPr>
        <p:spPr>
          <a:xfrm>
            <a:off x="10320690" y="2983794"/>
            <a:ext cx="1649797" cy="73306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5B1D3484-010A-473A-90C4-F19169FCA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0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 animBg="1"/>
      <p:bldP spid="18" grpId="0" animBg="1"/>
      <p:bldP spid="1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6649" y="5641675"/>
            <a:ext cx="11947585" cy="1063925"/>
          </a:xfrm>
        </p:spPr>
        <p:txBody>
          <a:bodyPr>
            <a:no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altLang="en-US" sz="4400" dirty="0"/>
              <a:t>During the Calvin Cycle, </a:t>
            </a:r>
            <a:r>
              <a:rPr lang="en-US" altLang="en-US" sz="4400" b="1" dirty="0">
                <a:solidFill>
                  <a:srgbClr val="0070C0"/>
                </a:solidFill>
              </a:rPr>
              <a:t>6 CO</a:t>
            </a:r>
            <a:r>
              <a:rPr lang="en-US" altLang="en-US" sz="4400" b="1" baseline="-25000" dirty="0">
                <a:solidFill>
                  <a:srgbClr val="0070C0"/>
                </a:solidFill>
              </a:rPr>
              <a:t>2</a:t>
            </a:r>
            <a:r>
              <a:rPr lang="en-US" altLang="en-US" sz="4400" b="1" dirty="0">
                <a:solidFill>
                  <a:srgbClr val="0070C0"/>
                </a:solidFill>
              </a:rPr>
              <a:t> molecules</a:t>
            </a:r>
            <a:r>
              <a:rPr lang="en-US" altLang="en-US" sz="4400" dirty="0"/>
              <a:t> enter the 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7698" y="561407"/>
            <a:ext cx="8853117" cy="1499616"/>
          </a:xfrm>
        </p:spPr>
        <p:txBody>
          <a:bodyPr>
            <a:noAutofit/>
          </a:bodyPr>
          <a:lstStyle/>
          <a:p>
            <a:r>
              <a:rPr lang="en-US" altLang="en-US" sz="7000" dirty="0"/>
              <a:t>Calvin Cycle: How it 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/>
          <a:stretch/>
        </p:blipFill>
        <p:spPr>
          <a:xfrm>
            <a:off x="3015760" y="1618811"/>
            <a:ext cx="5952393" cy="40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56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5891842"/>
            <a:ext cx="12192000" cy="813758"/>
          </a:xfrm>
        </p:spPr>
        <p:txBody>
          <a:bodyPr>
            <a:normAutofit fontScale="85000" lnSpcReduction="10000"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en-US" altLang="en-US" sz="5500" dirty="0"/>
              <a:t>Then, energy from </a:t>
            </a:r>
            <a:r>
              <a:rPr lang="en-US" altLang="en-US" sz="5500" b="1" dirty="0">
                <a:solidFill>
                  <a:srgbClr val="0070C0"/>
                </a:solidFill>
              </a:rPr>
              <a:t>ATP</a:t>
            </a:r>
            <a:r>
              <a:rPr lang="en-US" altLang="en-US" sz="5500" dirty="0"/>
              <a:t> and </a:t>
            </a:r>
            <a:r>
              <a:rPr lang="en-US" altLang="en-US" sz="5500" b="1" dirty="0">
                <a:solidFill>
                  <a:srgbClr val="0070C0"/>
                </a:solidFill>
              </a:rPr>
              <a:t>NADPH</a:t>
            </a:r>
            <a:r>
              <a:rPr lang="en-US" altLang="en-US" sz="5500" dirty="0"/>
              <a:t> are used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7698" y="561407"/>
            <a:ext cx="8853117" cy="1499616"/>
          </a:xfrm>
        </p:spPr>
        <p:txBody>
          <a:bodyPr>
            <a:noAutofit/>
          </a:bodyPr>
          <a:lstStyle/>
          <a:p>
            <a:r>
              <a:rPr lang="en-US" altLang="en-US" sz="7000" dirty="0"/>
              <a:t>Calvin Cycle: How it 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54" y="1672914"/>
            <a:ext cx="7870885" cy="421892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CDA9256-C4D2-474A-8A4E-BF1A79767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0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21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516433" y="5856065"/>
            <a:ext cx="8853117" cy="1003540"/>
          </a:xfrm>
        </p:spPr>
        <p:txBody>
          <a:bodyPr>
            <a:noAutofit/>
          </a:bodyPr>
          <a:lstStyle/>
          <a:p>
            <a:pPr marL="1143000" indent="-1143000" algn="ctr">
              <a:buFont typeface="+mj-lt"/>
              <a:buAutoNum type="arabicPeriod" startAt="3"/>
            </a:pPr>
            <a:r>
              <a:rPr lang="en-US" altLang="en-US" sz="4800" dirty="0"/>
              <a:t>Last, </a:t>
            </a:r>
            <a:r>
              <a:rPr lang="en-US" altLang="en-US" sz="4800" b="1" dirty="0">
                <a:solidFill>
                  <a:srgbClr val="FF0000"/>
                </a:solidFill>
              </a:rPr>
              <a:t>glucose</a:t>
            </a:r>
            <a:r>
              <a:rPr lang="en-US" altLang="en-US" sz="4800" dirty="0"/>
              <a:t> (sugar) is made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7698" y="561407"/>
            <a:ext cx="8853117" cy="1499616"/>
          </a:xfrm>
        </p:spPr>
        <p:txBody>
          <a:bodyPr>
            <a:noAutofit/>
          </a:bodyPr>
          <a:lstStyle/>
          <a:p>
            <a:r>
              <a:rPr lang="en-US" altLang="en-US" sz="7000" dirty="0"/>
              <a:t>Calvin Cycle: How it 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/>
        </p:blipFill>
        <p:spPr>
          <a:xfrm>
            <a:off x="3231968" y="1642065"/>
            <a:ext cx="6430777" cy="41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72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/>
          <a:stretch/>
        </p:blipFill>
        <p:spPr>
          <a:xfrm>
            <a:off x="1998674" y="0"/>
            <a:ext cx="8217988" cy="6857999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821AFCF-2E8C-41E1-B37E-365F7E7F7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11550316" y="6209196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9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3608" y="1187352"/>
            <a:ext cx="10638392" cy="4462273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800" dirty="0"/>
              <a:t> 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light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 dirty="0"/>
              <a:t>  </a:t>
            </a:r>
            <a:r>
              <a:rPr lang="en-US" altLang="en-US" sz="4800" b="1" dirty="0">
                <a:solidFill>
                  <a:srgbClr val="FFC000"/>
                </a:solidFill>
              </a:rPr>
              <a:t>6</a:t>
            </a:r>
            <a:r>
              <a:rPr lang="en-US" altLang="en-US" sz="4800" b="1" dirty="0"/>
              <a:t>CO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2</a:t>
            </a:r>
            <a:r>
              <a:rPr lang="en-US" altLang="en-US" sz="4800" b="1" baseline="-25000" dirty="0"/>
              <a:t>  </a:t>
            </a:r>
            <a:r>
              <a:rPr lang="en-US" altLang="en-US" sz="4800" b="1" dirty="0"/>
              <a:t>+  </a:t>
            </a:r>
            <a:r>
              <a:rPr lang="en-US" altLang="en-US" sz="4800" b="1" dirty="0">
                <a:solidFill>
                  <a:srgbClr val="FFC000"/>
                </a:solidFill>
              </a:rPr>
              <a:t>6</a:t>
            </a:r>
            <a:r>
              <a:rPr lang="en-US" altLang="en-US" sz="4800" b="1" dirty="0"/>
              <a:t>H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2</a:t>
            </a:r>
            <a:r>
              <a:rPr lang="en-US" altLang="en-US" sz="4800" b="1" dirty="0"/>
              <a:t>O    </a:t>
            </a:r>
            <a:r>
              <a:rPr lang="en-US" altLang="en-US" sz="4800" b="1" dirty="0">
                <a:sym typeface="Wingdings" panose="05000000000000000000" pitchFamily="2" charset="2"/>
              </a:rPr>
              <a:t></a:t>
            </a:r>
            <a:r>
              <a:rPr lang="en-US" altLang="en-US" sz="4800" b="1" dirty="0"/>
              <a:t>   C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6</a:t>
            </a:r>
            <a:r>
              <a:rPr lang="en-US" altLang="en-US" sz="4800" b="1" dirty="0"/>
              <a:t>H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12</a:t>
            </a:r>
            <a:r>
              <a:rPr lang="en-US" altLang="en-US" sz="4800" b="1" dirty="0"/>
              <a:t>O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6</a:t>
            </a:r>
            <a:r>
              <a:rPr lang="en-US" altLang="en-US" sz="4800" b="1" dirty="0"/>
              <a:t>  +  </a:t>
            </a:r>
            <a:r>
              <a:rPr lang="en-US" altLang="en-US" sz="4800" b="1" dirty="0">
                <a:solidFill>
                  <a:srgbClr val="FFC000"/>
                </a:solidFill>
              </a:rPr>
              <a:t>6</a:t>
            </a:r>
            <a:r>
              <a:rPr lang="en-US" altLang="en-US" sz="4800" b="1" dirty="0"/>
              <a:t>O</a:t>
            </a:r>
            <a:r>
              <a:rPr lang="en-US" altLang="en-US" sz="4800" b="1" baseline="-25000" dirty="0">
                <a:solidFill>
                  <a:srgbClr val="92D050"/>
                </a:solidFill>
              </a:rPr>
              <a:t>2</a:t>
            </a:r>
            <a:endParaRPr lang="en-US" altLang="en-US" sz="2400" dirty="0"/>
          </a:p>
          <a:p>
            <a:pPr marL="0" indent="-45720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-45720">
              <a:lnSpc>
                <a:spcPct val="80000"/>
              </a:lnSpc>
              <a:buNone/>
            </a:pPr>
            <a:r>
              <a:rPr lang="en-US" altLang="en-US" sz="4800" u="sng" dirty="0"/>
              <a:t>Calvin Cycle</a:t>
            </a:r>
          </a:p>
          <a:p>
            <a:pPr lvl="5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4800" dirty="0">
                <a:ea typeface="Tahoma" panose="020B0604030504040204" pitchFamily="34" charset="0"/>
                <a:cs typeface="Tahoma" panose="020B0604030504040204" pitchFamily="34" charset="0"/>
              </a:rPr>
              <a:t>AKA: Light-Independent Reaction</a:t>
            </a:r>
          </a:p>
          <a:p>
            <a:pPr lvl="5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4800" dirty="0">
                <a:ea typeface="Tahoma" panose="020B0604030504040204" pitchFamily="34" charset="0"/>
                <a:cs typeface="Tahoma" panose="020B0604030504040204" pitchFamily="34" charset="0"/>
              </a:rPr>
              <a:t>Uses </a:t>
            </a:r>
            <a:r>
              <a:rPr lang="en-US" altLang="en-US" sz="4800" dirty="0">
                <a:solidFill>
                  <a:srgbClr val="00B0F0"/>
                </a:solidFill>
              </a:rPr>
              <a:t>carbon dioxide (CO</a:t>
            </a:r>
            <a:r>
              <a:rPr lang="en-US" altLang="en-US" sz="4800" baseline="-25000" dirty="0">
                <a:solidFill>
                  <a:srgbClr val="00B0F0"/>
                </a:solidFill>
              </a:rPr>
              <a:t>2</a:t>
            </a:r>
            <a:r>
              <a:rPr lang="en-US" altLang="en-US" sz="4800" dirty="0">
                <a:solidFill>
                  <a:srgbClr val="00B0F0"/>
                </a:solidFill>
              </a:rPr>
              <a:t>)</a:t>
            </a:r>
          </a:p>
          <a:p>
            <a:pPr lvl="5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4800" dirty="0"/>
              <a:t>Makes </a:t>
            </a:r>
            <a:r>
              <a:rPr lang="en-US" altLang="en-US" sz="4800" dirty="0">
                <a:solidFill>
                  <a:srgbClr val="FFC000"/>
                </a:solidFill>
              </a:rPr>
              <a:t>glucose (C</a:t>
            </a:r>
            <a:r>
              <a:rPr lang="en-US" altLang="en-US" sz="4800" baseline="-25000" dirty="0">
                <a:solidFill>
                  <a:srgbClr val="FFC000"/>
                </a:solidFill>
              </a:rPr>
              <a:t>6</a:t>
            </a:r>
            <a:r>
              <a:rPr lang="en-US" altLang="en-US" sz="4800" dirty="0">
                <a:solidFill>
                  <a:srgbClr val="FFC000"/>
                </a:solidFill>
              </a:rPr>
              <a:t>H</a:t>
            </a:r>
            <a:r>
              <a:rPr lang="en-US" altLang="en-US" sz="4800" baseline="-25000" dirty="0">
                <a:solidFill>
                  <a:srgbClr val="FFC000"/>
                </a:solidFill>
              </a:rPr>
              <a:t>12</a:t>
            </a:r>
            <a:r>
              <a:rPr lang="en-US" altLang="en-US" sz="4800" dirty="0">
                <a:solidFill>
                  <a:srgbClr val="FFC000"/>
                </a:solidFill>
              </a:rPr>
              <a:t>O</a:t>
            </a:r>
            <a:r>
              <a:rPr lang="en-US" altLang="en-US" sz="4800" baseline="-25000" dirty="0">
                <a:solidFill>
                  <a:srgbClr val="FFC000"/>
                </a:solidFill>
              </a:rPr>
              <a:t>6</a:t>
            </a:r>
            <a:r>
              <a:rPr lang="en-US" altLang="en-US" sz="4800" dirty="0">
                <a:solidFill>
                  <a:srgbClr val="FFC000"/>
                </a:solidFill>
              </a:rPr>
              <a:t>)</a:t>
            </a:r>
          </a:p>
          <a:p>
            <a:pPr lvl="5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800" dirty="0"/>
              <a:t>Happens in the </a:t>
            </a:r>
            <a:r>
              <a:rPr lang="en-US" sz="4800" dirty="0" err="1"/>
              <a:t>stroma</a:t>
            </a:r>
            <a:endParaRPr lang="en-US" sz="4800" dirty="0"/>
          </a:p>
          <a:p>
            <a:pPr lvl="5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48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31"/>
          <a:stretch/>
        </p:blipFill>
        <p:spPr>
          <a:xfrm>
            <a:off x="0" y="0"/>
            <a:ext cx="1404257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36870" y="-78525"/>
            <a:ext cx="8071867" cy="1499616"/>
          </a:xfrm>
        </p:spPr>
        <p:txBody>
          <a:bodyPr>
            <a:noAutofit/>
          </a:bodyPr>
          <a:lstStyle/>
          <a:p>
            <a:r>
              <a:rPr lang="en-US" altLang="en-US" sz="8000" u="sng" dirty="0">
                <a:solidFill>
                  <a:schemeClr val="tx1"/>
                </a:solidFill>
              </a:rPr>
              <a:t>Calvin cycle Summary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4621" y="1975948"/>
            <a:ext cx="1608085" cy="90388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1172" y="1981203"/>
            <a:ext cx="2370082" cy="90388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4041" y="1197863"/>
            <a:ext cx="6848607" cy="446227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5000" dirty="0"/>
              <a:t>Photosynthesis occurs in the </a:t>
            </a:r>
            <a:r>
              <a:rPr lang="en-US" altLang="en-US" sz="5000" dirty="0">
                <a:solidFill>
                  <a:srgbClr val="009900"/>
                </a:solidFill>
              </a:rPr>
              <a:t>Chloroplast</a:t>
            </a:r>
            <a:r>
              <a:rPr lang="en-US" altLang="en-US" sz="5000" dirty="0"/>
              <a:t> of a plant cell.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50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5000" dirty="0"/>
              <a:t>There are </a:t>
            </a:r>
            <a:r>
              <a:rPr lang="en-US" altLang="en-US" sz="5000" b="1" u="sng" dirty="0">
                <a:solidFill>
                  <a:srgbClr val="FF0000"/>
                </a:solidFill>
              </a:rPr>
              <a:t>TWO</a:t>
            </a:r>
            <a:r>
              <a:rPr lang="en-US" altLang="en-US" sz="5000" dirty="0"/>
              <a:t> main reactions: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5000" dirty="0"/>
              <a:t>	1. </a:t>
            </a:r>
            <a:r>
              <a:rPr lang="en-US" altLang="en-US" sz="5000" dirty="0">
                <a:solidFill>
                  <a:srgbClr val="00B0F0"/>
                </a:solidFill>
              </a:rPr>
              <a:t>Light-dependent</a:t>
            </a:r>
            <a:endParaRPr lang="en-US" altLang="en-US" sz="5000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5000" dirty="0"/>
              <a:t>	2. Calvin Cycle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010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70106" y="-55382"/>
            <a:ext cx="6239597" cy="1499616"/>
          </a:xfrm>
        </p:spPr>
        <p:txBody>
          <a:bodyPr>
            <a:noAutofit/>
          </a:bodyPr>
          <a:lstStyle/>
          <a:p>
            <a:r>
              <a:rPr lang="en-US" altLang="en-US" sz="8000" u="sng" dirty="0">
                <a:solidFill>
                  <a:schemeClr val="tx1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823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3607094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2204" y="507578"/>
            <a:ext cx="9720072" cy="1499616"/>
          </a:xfrm>
        </p:spPr>
        <p:txBody>
          <a:bodyPr>
            <a:normAutofit/>
          </a:bodyPr>
          <a:lstStyle/>
          <a:p>
            <a:r>
              <a:rPr lang="en-US" altLang="en-US" sz="6000" dirty="0"/>
              <a:t>Factors Affecting Photosynthesis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Rot="1" noChangeArrowheads="1"/>
              </p:cNvSpPr>
              <p:nvPr>
                <p:ph idx="1"/>
              </p:nvPr>
            </p:nvSpPr>
            <p:spPr>
              <a:xfrm>
                <a:off x="250166" y="1548669"/>
                <a:ext cx="12019472" cy="4744529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3800" dirty="0">
                    <a:solidFill>
                      <a:schemeClr val="accent2"/>
                    </a:solidFill>
                  </a:rPr>
                  <a:t>1. Water</a:t>
                </a:r>
              </a:p>
              <a:p>
                <a:pPr lvl="1"/>
                <a:r>
                  <a:rPr lang="en-US" altLang="en-US" sz="3800" dirty="0"/>
                  <a:t>Not enough water can slow or stop photosynthesis</a:t>
                </a:r>
              </a:p>
              <a:p>
                <a:r>
                  <a:rPr lang="en-US" altLang="en-US" sz="3800" dirty="0">
                    <a:solidFill>
                      <a:schemeClr val="accent2"/>
                    </a:solidFill>
                  </a:rPr>
                  <a:t>2. Temperature</a:t>
                </a:r>
              </a:p>
              <a:p>
                <a:pPr lvl="1"/>
                <a:r>
                  <a:rPr lang="en-US" altLang="en-US" sz="3800" dirty="0"/>
                  <a:t>Photosynthesis depends on enzymes that function best between 0ºC and 35ºC. Temperature that is too hot or too cold can cause these enzymes to stop working.</a:t>
                </a:r>
              </a:p>
              <a:p>
                <a:r>
                  <a:rPr lang="en-US" altLang="en-US" sz="3800" dirty="0">
                    <a:solidFill>
                      <a:schemeClr val="accent2"/>
                    </a:solidFill>
                  </a:rPr>
                  <a:t>3. Light intensity &amp; Carbon Dioxide</a:t>
                </a:r>
              </a:p>
              <a:p>
                <a:pPr lvl="1"/>
                <a:r>
                  <a:rPr lang="en-US" altLang="en-US" sz="3800" dirty="0"/>
                  <a:t>Increases photosynthesis until maximum rate reached. Not enough light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3800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alt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3800" dirty="0"/>
                  <a:t> can slow or stop photosynthesis.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166" y="1548669"/>
                <a:ext cx="12019472" cy="4744529"/>
              </a:xfrm>
              <a:blipFill>
                <a:blip r:embed="rId2"/>
                <a:stretch>
                  <a:fillRect l="-913" t="-3470" b="-17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61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201266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1914" y="1197863"/>
            <a:ext cx="8700736" cy="446227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endParaRPr lang="en-US" altLang="en-US" sz="7200" dirty="0"/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7200" dirty="0"/>
              <a:t>Photosynthesis occurs in the </a:t>
            </a:r>
            <a:r>
              <a:rPr lang="en-US" altLang="en-US" sz="7200" u="sng" dirty="0">
                <a:solidFill>
                  <a:srgbClr val="92D050"/>
                </a:solidFill>
              </a:rPr>
              <a:t>Chloroplast</a:t>
            </a:r>
            <a:r>
              <a:rPr lang="en-US" altLang="en-US" sz="7200" dirty="0"/>
              <a:t>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7200" dirty="0"/>
              <a:t>of a plant cell.</a:t>
            </a:r>
          </a:p>
          <a:p>
            <a:pPr lvl="5" algn="ctr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7200" dirty="0"/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endParaRPr lang="en-US" altLang="en-U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31"/>
          <a:stretch/>
        </p:blipFill>
        <p:spPr>
          <a:xfrm>
            <a:off x="0" y="0"/>
            <a:ext cx="3037114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37114" y="-55382"/>
            <a:ext cx="9154886" cy="1499616"/>
          </a:xfrm>
        </p:spPr>
        <p:txBody>
          <a:bodyPr>
            <a:noAutofit/>
          </a:bodyPr>
          <a:lstStyle/>
          <a:p>
            <a:pPr algn="ctr"/>
            <a:r>
              <a:rPr lang="en-US" altLang="en-US" sz="8000" u="sng" dirty="0">
                <a:solidFill>
                  <a:schemeClr val="tx1"/>
                </a:solidFill>
              </a:rPr>
              <a:t>PHOTOSYNTHESIS Summary</a:t>
            </a:r>
          </a:p>
        </p:txBody>
      </p:sp>
    </p:spTree>
    <p:extLst>
      <p:ext uri="{BB962C8B-B14F-4D97-AF65-F5344CB8AC3E}">
        <p14:creationId xmlns:p14="http://schemas.microsoft.com/office/powerpoint/2010/main" val="3433823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31"/>
          <a:stretch/>
        </p:blipFill>
        <p:spPr>
          <a:xfrm>
            <a:off x="0" y="0"/>
            <a:ext cx="1404257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4257" y="-55382"/>
            <a:ext cx="10787743" cy="1499616"/>
          </a:xfrm>
        </p:spPr>
        <p:txBody>
          <a:bodyPr>
            <a:noAutofit/>
          </a:bodyPr>
          <a:lstStyle/>
          <a:p>
            <a:pPr algn="ctr"/>
            <a:r>
              <a:rPr lang="en-US" altLang="en-US" sz="8000" u="sng" dirty="0">
                <a:solidFill>
                  <a:schemeClr val="tx1"/>
                </a:solidFill>
              </a:rPr>
              <a:t>PHOTOSYNTHESIS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51293"/>
              </p:ext>
            </p:extLst>
          </p:nvPr>
        </p:nvGraphicFramePr>
        <p:xfrm>
          <a:off x="1545768" y="1311215"/>
          <a:ext cx="10319660" cy="53921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7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9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8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u="sng" dirty="0">
                          <a:solidFill>
                            <a:schemeClr val="tx1"/>
                          </a:solidFill>
                        </a:rPr>
                        <a:t>Two main reactions: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u="sng" dirty="0">
                          <a:solidFill>
                            <a:schemeClr val="tx1"/>
                          </a:solidFill>
                        </a:rPr>
                        <a:t>Uses</a:t>
                      </a:r>
                      <a:endParaRPr lang="en-US" sz="36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sng" dirty="0">
                          <a:solidFill>
                            <a:schemeClr val="tx1"/>
                          </a:solidFill>
                        </a:rPr>
                        <a:t>Makes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3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sng" dirty="0">
                          <a:solidFill>
                            <a:schemeClr val="tx1"/>
                          </a:solidFill>
                        </a:rPr>
                        <a:t>Happens in the: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14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u="none" dirty="0">
                          <a:solidFill>
                            <a:srgbClr val="92D050"/>
                          </a:solidFill>
                        </a:rPr>
                        <a:t>Light-Dependent Reaction (LDR)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800" b="1" dirty="0">
                          <a:solidFill>
                            <a:srgbClr val="92D050"/>
                          </a:solidFill>
                        </a:rPr>
                        <a:t>?</a:t>
                      </a:r>
                      <a:endParaRPr lang="en-US" altLang="en-US" sz="36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800" b="1" dirty="0">
                          <a:solidFill>
                            <a:srgbClr val="92D050"/>
                          </a:solidFill>
                        </a:rPr>
                        <a:t>?</a:t>
                      </a:r>
                      <a:endParaRPr lang="en-US" sz="36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92D050"/>
                        </a:solidFill>
                      </a:endParaRP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92D050"/>
                          </a:solidFill>
                        </a:rPr>
                        <a:t>THYLAKOID </a:t>
                      </a:r>
                      <a:r>
                        <a:rPr lang="en-US" sz="3400" b="1" dirty="0">
                          <a:solidFill>
                            <a:srgbClr val="92D050"/>
                          </a:solidFill>
                        </a:rPr>
                        <a:t>MEMBRANES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4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u="none" dirty="0">
                          <a:solidFill>
                            <a:srgbClr val="FFC000"/>
                          </a:solidFill>
                        </a:rPr>
                        <a:t>Calvin Cycle</a:t>
                      </a:r>
                    </a:p>
                    <a:p>
                      <a:pPr marL="0" marR="0" lvl="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u="none" dirty="0">
                          <a:solidFill>
                            <a:srgbClr val="FFC000"/>
                          </a:solidFill>
                        </a:rPr>
                        <a:t>AKA: Light-Independent Reaction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500" b="1" dirty="0">
                          <a:solidFill>
                            <a:srgbClr val="FFC000"/>
                          </a:solidFill>
                        </a:rPr>
                        <a:t>?</a:t>
                      </a:r>
                      <a:endParaRPr lang="en-US" altLang="en-US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500" b="1" dirty="0">
                          <a:solidFill>
                            <a:srgbClr val="FFC000"/>
                          </a:solidFill>
                        </a:rPr>
                        <a:t>?</a:t>
                      </a:r>
                      <a:endParaRPr lang="en-US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FFC000"/>
                          </a:solidFill>
                        </a:rPr>
                        <a:t>STROMA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36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5 chunks. You will need 5 questions.</a:t>
            </a:r>
          </a:p>
        </p:txBody>
      </p:sp>
    </p:spTree>
    <p:extLst>
      <p:ext uri="{BB962C8B-B14F-4D97-AF65-F5344CB8AC3E}">
        <p14:creationId xmlns:p14="http://schemas.microsoft.com/office/powerpoint/2010/main" val="351792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8185" y="561407"/>
            <a:ext cx="10381518" cy="1499616"/>
          </a:xfrm>
        </p:spPr>
        <p:txBody>
          <a:bodyPr>
            <a:noAutofit/>
          </a:bodyPr>
          <a:lstStyle/>
          <a:p>
            <a:r>
              <a:rPr lang="en-US" altLang="en-US" sz="8000" dirty="0">
                <a:solidFill>
                  <a:srgbClr val="00B0F0"/>
                </a:solidFill>
              </a:rPr>
              <a:t>Light Dependent Reactions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4727" y="5355772"/>
            <a:ext cx="117856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7000" dirty="0"/>
              <a:t>LDR happens in the _________ .</a:t>
            </a:r>
          </a:p>
        </p:txBody>
      </p:sp>
      <p:pic>
        <p:nvPicPr>
          <p:cNvPr id="4" name="Picture 6" descr="su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226" y="1430796"/>
            <a:ext cx="4441371" cy="414528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6"/>
          <a:stretch/>
        </p:blipFill>
        <p:spPr>
          <a:xfrm>
            <a:off x="5561822" y="2047510"/>
            <a:ext cx="5715000" cy="3181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3273" y="5229152"/>
            <a:ext cx="5297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thylakoid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30B88E1-2585-4C51-8389-B6F75B4F51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11550316" y="6209196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4620" y="612517"/>
            <a:ext cx="11055577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9600" dirty="0">
                <a:solidFill>
                  <a:srgbClr val="00B0F0"/>
                </a:solidFill>
              </a:rPr>
              <a:t>Light Dependent Reactions</a:t>
            </a:r>
            <a:endParaRPr lang="en-US" altLang="en-US" sz="9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3485927"/>
            <a:ext cx="2176272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00B0F0"/>
                </a:solidFill>
              </a:rPr>
              <a:t>Uses: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1067176" y="4204570"/>
            <a:ext cx="2176273" cy="1824446"/>
          </a:xfrm>
        </p:spPr>
        <p:txBody>
          <a:bodyPr>
            <a:noAutofit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00B0F0"/>
                </a:solidFill>
              </a:rPr>
              <a:t>Light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00B0F0"/>
                </a:solidFill>
              </a:rPr>
              <a:t>Water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021841" y="3477540"/>
            <a:ext cx="4332514" cy="822960"/>
          </a:xfrm>
        </p:spPr>
        <p:txBody>
          <a:bodyPr/>
          <a:lstStyle/>
          <a:p>
            <a:pPr marL="0" lvl="2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en-US" sz="4400" u="sng" dirty="0">
                <a:solidFill>
                  <a:srgbClr val="FFC000"/>
                </a:solidFill>
              </a:rPr>
              <a:t>Makes: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193521" y="4153401"/>
            <a:ext cx="4332514" cy="2035629"/>
          </a:xfrm>
        </p:spPr>
        <p:txBody>
          <a:bodyPr>
            <a:normAutofit fontScale="92500" lnSpcReduction="10000"/>
          </a:bodyPr>
          <a:lstStyle/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C000"/>
                </a:solidFill>
              </a:rPr>
              <a:t>Oxygen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EFBD"/>
                </a:solidFill>
              </a:rPr>
              <a:t>ATP*</a:t>
            </a:r>
          </a:p>
          <a:p>
            <a:pPr marL="571500" lvl="2" indent="-571500">
              <a:spcBef>
                <a:spcPts val="1200"/>
              </a:spcBef>
              <a:spcAft>
                <a:spcPts val="200"/>
              </a:spcAft>
              <a:buSzPct val="100000"/>
              <a:defRPr/>
            </a:pPr>
            <a:r>
              <a:rPr lang="en-US" altLang="en-US" sz="4400" dirty="0">
                <a:solidFill>
                  <a:srgbClr val="FFEFBD"/>
                </a:solidFill>
              </a:rPr>
              <a:t>NADPH*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59486" y="2022131"/>
            <a:ext cx="4071258" cy="4727012"/>
            <a:chOff x="2612571" y="0"/>
            <a:chExt cx="7137919" cy="68704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41"/>
            <a:stretch/>
          </p:blipFill>
          <p:spPr>
            <a:xfrm>
              <a:off x="2612572" y="0"/>
              <a:ext cx="7137918" cy="68704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12571" y="1175661"/>
              <a:ext cx="4731657" cy="4006835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Light Dependent Reaction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(LDR)</a:t>
              </a:r>
            </a:p>
            <a:p>
              <a:pPr algn="ctr"/>
              <a:endParaRPr lang="en-US" sz="105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90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(In the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thylakoid membranes)</a:t>
              </a:r>
            </a:p>
            <a:p>
              <a:pPr algn="ctr"/>
              <a:endPara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33282" y="2084543"/>
            <a:ext cx="597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u="sng" dirty="0"/>
              <a:t>The Thylakoid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517D-17C0-4F2F-A722-4C35FE4D373A}"/>
              </a:ext>
            </a:extLst>
          </p:cNvPr>
          <p:cNvSpPr txBox="1"/>
          <p:nvPr/>
        </p:nvSpPr>
        <p:spPr>
          <a:xfrm>
            <a:off x="4416478" y="6059205"/>
            <a:ext cx="3378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</a:rPr>
              <a:t>*Contains the pigments that capture light energy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3EE7D53-428F-41D6-9102-FD07C5B3CA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5938375"/>
            <a:ext cx="909533" cy="9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8226" y="547894"/>
            <a:ext cx="11600190" cy="1499616"/>
          </a:xfrm>
        </p:spPr>
        <p:txBody>
          <a:bodyPr>
            <a:noAutofit/>
          </a:bodyPr>
          <a:lstStyle/>
          <a:p>
            <a:r>
              <a:rPr lang="en-US" altLang="en-US" sz="8000" dirty="0">
                <a:solidFill>
                  <a:srgbClr val="00B0F0"/>
                </a:solidFill>
              </a:rPr>
              <a:t>Light Dependent Reactions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555484" y="2047510"/>
            <a:ext cx="6346607" cy="3890865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altLang="en-US" sz="6000" dirty="0"/>
              <a:t>Produces O</a:t>
            </a:r>
            <a:r>
              <a:rPr lang="en-US" altLang="en-US" sz="6000" baseline="-25000" dirty="0"/>
              <a:t>2</a:t>
            </a:r>
            <a:endParaRPr lang="en-US" altLang="en-US" sz="6000" dirty="0"/>
          </a:p>
          <a:p>
            <a:pPr marL="914400" indent="-914400">
              <a:buFont typeface="+mj-lt"/>
              <a:buAutoNum type="arabicPeriod"/>
            </a:pPr>
            <a:r>
              <a:rPr lang="en-US" altLang="en-US" sz="6000" dirty="0"/>
              <a:t>Converts </a:t>
            </a:r>
            <a:r>
              <a:rPr lang="en-US" altLang="en-US" sz="5400" dirty="0">
                <a:solidFill>
                  <a:srgbClr val="FF0000"/>
                </a:solidFill>
              </a:rPr>
              <a:t>ADP + P</a:t>
            </a:r>
            <a:r>
              <a:rPr lang="en-US" altLang="en-US" sz="6000" dirty="0"/>
              <a:t> into </a:t>
            </a:r>
            <a:r>
              <a:rPr lang="en-US" altLang="en-US" sz="6000" dirty="0">
                <a:solidFill>
                  <a:srgbClr val="FF0000"/>
                </a:solidFill>
              </a:rPr>
              <a:t>ATP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6000" dirty="0"/>
              <a:t>Converts </a:t>
            </a:r>
            <a:r>
              <a:rPr lang="en-US" altLang="en-US" sz="6000" dirty="0">
                <a:solidFill>
                  <a:srgbClr val="FF0000"/>
                </a:solidFill>
              </a:rPr>
              <a:t>NADP+</a:t>
            </a:r>
            <a:r>
              <a:rPr lang="en-US" altLang="en-US" sz="6000" dirty="0"/>
              <a:t> into </a:t>
            </a:r>
            <a:r>
              <a:rPr lang="en-US" altLang="en-US" sz="6000" dirty="0">
                <a:solidFill>
                  <a:srgbClr val="FF0000"/>
                </a:solidFill>
              </a:rPr>
              <a:t>NADPH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41"/>
          <a:stretch/>
        </p:blipFill>
        <p:spPr>
          <a:xfrm>
            <a:off x="0" y="1882534"/>
            <a:ext cx="5169159" cy="4975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305D9-24D5-4ABE-AB73-C77C57705C42}"/>
              </a:ext>
            </a:extLst>
          </p:cNvPr>
          <p:cNvSpPr/>
          <p:nvPr/>
        </p:nvSpPr>
        <p:spPr>
          <a:xfrm>
            <a:off x="3521241" y="4560234"/>
            <a:ext cx="1434164" cy="500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619B11-C09B-4D68-9993-6BB45EB79157}"/>
              </a:ext>
            </a:extLst>
          </p:cNvPr>
          <p:cNvSpPr/>
          <p:nvPr/>
        </p:nvSpPr>
        <p:spPr>
          <a:xfrm>
            <a:off x="3530867" y="3429000"/>
            <a:ext cx="1434164" cy="500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C948E0-ADD2-491E-9938-DA5D903CCD85}"/>
              </a:ext>
            </a:extLst>
          </p:cNvPr>
          <p:cNvSpPr/>
          <p:nvPr/>
        </p:nvSpPr>
        <p:spPr>
          <a:xfrm>
            <a:off x="1009048" y="6100810"/>
            <a:ext cx="1434164" cy="500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6A42465-648E-4E1C-A47F-872BA39583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11282467" y="5938375"/>
            <a:ext cx="909533" cy="9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3A5E64-B298-42BF-B5D9-658F3B408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 b="8895"/>
          <a:stretch/>
        </p:blipFill>
        <p:spPr>
          <a:xfrm>
            <a:off x="0" y="1877314"/>
            <a:ext cx="12192000" cy="2724727"/>
          </a:xfrm>
          <a:prstGeom prst="rect">
            <a:avLst/>
          </a:prstGeom>
        </p:spPr>
      </p:pic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4773169"/>
            <a:ext cx="12192000" cy="208483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6500" b="1" dirty="0">
                <a:solidFill>
                  <a:srgbClr val="FFC000"/>
                </a:solidFill>
              </a:rPr>
              <a:t>ADP + P </a:t>
            </a:r>
            <a:r>
              <a:rPr lang="en-US" altLang="en-US" sz="6500" b="1" dirty="0">
                <a:solidFill>
                  <a:srgbClr val="FFC000"/>
                </a:solidFill>
                <a:sym typeface="Wingdings" panose="05000000000000000000" pitchFamily="2" charset="2"/>
              </a:rPr>
              <a:t> ATP</a:t>
            </a:r>
            <a:endParaRPr lang="en-US" altLang="en-US" sz="5000" dirty="0"/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altLang="en-US" sz="4400" dirty="0"/>
              <a:t>ATP provides stored energy to help fuel the reaction.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D6AB9F-F29E-48DE-9E09-09668C841A49}"/>
              </a:ext>
            </a:extLst>
          </p:cNvPr>
          <p:cNvSpPr/>
          <p:nvPr/>
        </p:nvSpPr>
        <p:spPr>
          <a:xfrm rot="10800000">
            <a:off x="10356782" y="3460871"/>
            <a:ext cx="1835217" cy="870857"/>
          </a:xfrm>
          <a:prstGeom prst="rightArrow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2D0E0C-8003-4050-9233-D96A4510E889}"/>
              </a:ext>
            </a:extLst>
          </p:cNvPr>
          <p:cNvSpPr/>
          <p:nvPr/>
        </p:nvSpPr>
        <p:spPr>
          <a:xfrm>
            <a:off x="0" y="3410339"/>
            <a:ext cx="1751798" cy="870857"/>
          </a:xfrm>
          <a:prstGeom prst="rightArrow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8703C05-F3B8-4319-846F-A745B5C3E9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8226" y="547894"/>
            <a:ext cx="11600190" cy="1499616"/>
          </a:xfrm>
        </p:spPr>
        <p:txBody>
          <a:bodyPr>
            <a:noAutofit/>
          </a:bodyPr>
          <a:lstStyle/>
          <a:p>
            <a:r>
              <a:rPr lang="en-US" altLang="en-US" sz="8000" dirty="0">
                <a:solidFill>
                  <a:srgbClr val="00B0F0"/>
                </a:solidFill>
              </a:rPr>
              <a:t>Light Dependent Reactions</a:t>
            </a:r>
          </a:p>
        </p:txBody>
      </p:sp>
    </p:spTree>
    <p:extLst>
      <p:ext uri="{BB962C8B-B14F-4D97-AF65-F5344CB8AC3E}">
        <p14:creationId xmlns:p14="http://schemas.microsoft.com/office/powerpoint/2010/main" val="5303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5747" y="585216"/>
            <a:ext cx="10421638" cy="14996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9600" dirty="0">
                <a:solidFill>
                  <a:srgbClr val="00B0F0"/>
                </a:solidFill>
              </a:rPr>
              <a:t>Light Dependent Reactions</a:t>
            </a:r>
            <a:endParaRPr lang="en-US" altLang="en-US" sz="9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44" y="77638"/>
            <a:ext cx="1392455" cy="10443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859486" y="2022131"/>
            <a:ext cx="4071258" cy="4727012"/>
            <a:chOff x="2612571" y="0"/>
            <a:chExt cx="7137919" cy="68704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41"/>
            <a:stretch/>
          </p:blipFill>
          <p:spPr>
            <a:xfrm>
              <a:off x="2612572" y="0"/>
              <a:ext cx="7137918" cy="68704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12571" y="1175661"/>
              <a:ext cx="4731657" cy="4006835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Light Dependent Reaction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(LDR)</a:t>
              </a:r>
            </a:p>
            <a:p>
              <a:pPr algn="ctr"/>
              <a:endParaRPr lang="en-US" sz="105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90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(In the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 panose="030F0702030302020204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thylakoid membranes)</a:t>
              </a:r>
            </a:p>
            <a:p>
              <a:pPr algn="ctr"/>
              <a:endParaRPr lang="en-US" sz="1600" dirty="0">
                <a:solidFill>
                  <a:schemeClr val="bg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6029" y="2084543"/>
            <a:ext cx="71680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Arial" pitchFamily="34" charset="0"/>
              <a:buChar char="•"/>
            </a:pPr>
            <a:r>
              <a:rPr lang="en-US" altLang="en-US" sz="4800" u="sng" dirty="0">
                <a:solidFill>
                  <a:srgbClr val="00B0F0"/>
                </a:solidFill>
              </a:rPr>
              <a:t>ATP:</a:t>
            </a:r>
            <a:r>
              <a:rPr lang="en-US" altLang="en-US" sz="4800" dirty="0">
                <a:solidFill>
                  <a:srgbClr val="92D050"/>
                </a:solidFill>
              </a:rPr>
              <a:t> </a:t>
            </a:r>
            <a:r>
              <a:rPr lang="en-US" altLang="en-US" sz="4800" dirty="0"/>
              <a:t>LDR</a:t>
            </a:r>
            <a:r>
              <a:rPr lang="en-US" altLang="en-US" sz="4800" dirty="0">
                <a:solidFill>
                  <a:srgbClr val="92D050"/>
                </a:solidFill>
              </a:rPr>
              <a:t> </a:t>
            </a:r>
            <a:r>
              <a:rPr lang="en-US" altLang="en-US" sz="4800" dirty="0"/>
              <a:t>uses energy from excited electrons to convert </a:t>
            </a:r>
            <a:r>
              <a:rPr lang="en-US" altLang="en-US" sz="4800" dirty="0">
                <a:solidFill>
                  <a:srgbClr val="FF0000"/>
                </a:solidFill>
              </a:rPr>
              <a:t>ADP+P</a:t>
            </a:r>
            <a:r>
              <a:rPr lang="en-US" altLang="en-US" sz="4800" dirty="0"/>
              <a:t> into </a:t>
            </a:r>
            <a:r>
              <a:rPr lang="en-US" altLang="en-US" sz="4800" dirty="0">
                <a:solidFill>
                  <a:srgbClr val="FF0000"/>
                </a:solidFill>
              </a:rPr>
              <a:t>ATP</a:t>
            </a:r>
            <a:r>
              <a:rPr lang="en-US" altLang="en-US" sz="4800" dirty="0"/>
              <a:t> </a:t>
            </a:r>
            <a:r>
              <a:rPr lang="en-US" altLang="en-US" sz="4800" dirty="0">
                <a:solidFill>
                  <a:srgbClr val="FFC000"/>
                </a:solidFill>
              </a:rPr>
              <a:t>(stored chemical energy)</a:t>
            </a:r>
          </a:p>
          <a:p>
            <a:pPr marL="914400" indent="-914400">
              <a:buFont typeface="Arial" pitchFamily="34" charset="0"/>
              <a:buChar char="•"/>
            </a:pPr>
            <a:endParaRPr lang="en-US" altLang="en-US" sz="4800" dirty="0"/>
          </a:p>
          <a:p>
            <a:pPr marL="914400" indent="-914400">
              <a:buFont typeface="Arial" pitchFamily="34" charset="0"/>
              <a:buChar char="•"/>
            </a:pPr>
            <a:r>
              <a:rPr lang="en-US" altLang="en-US" sz="4800" u="sng" dirty="0">
                <a:solidFill>
                  <a:srgbClr val="00B0F0"/>
                </a:solidFill>
              </a:rPr>
              <a:t>ADP + P </a:t>
            </a:r>
            <a:r>
              <a:rPr lang="en-US" altLang="en-US" sz="4800" u="sng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800" u="sng" dirty="0">
                <a:solidFill>
                  <a:srgbClr val="00B0F0"/>
                </a:solidFill>
              </a:rPr>
              <a:t> ATP</a:t>
            </a:r>
            <a:endParaRPr lang="en-US" altLang="en-US" sz="4800" dirty="0"/>
          </a:p>
          <a:p>
            <a:endParaRPr lang="en-US" sz="4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53A168-024A-4F7C-AF2D-2FDCDAAD98C7}"/>
              </a:ext>
            </a:extLst>
          </p:cNvPr>
          <p:cNvSpPr/>
          <p:nvPr/>
        </p:nvSpPr>
        <p:spPr>
          <a:xfrm>
            <a:off x="10712918" y="3474192"/>
            <a:ext cx="1020359" cy="5005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875</Words>
  <Application>Microsoft Office PowerPoint</Application>
  <PresentationFormat>Widescreen</PresentationFormat>
  <Paragraphs>193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 Math</vt:lpstr>
      <vt:lpstr>Comic Sans MS</vt:lpstr>
      <vt:lpstr>Monotype Sorts</vt:lpstr>
      <vt:lpstr>Tw Cen MT</vt:lpstr>
      <vt:lpstr>Tw Cen MT Condensed</vt:lpstr>
      <vt:lpstr>Wingdings</vt:lpstr>
      <vt:lpstr>Wingdings 3</vt:lpstr>
      <vt:lpstr>Integral</vt:lpstr>
      <vt:lpstr>Section 7-2: LDR &amp; Calvin Cycle</vt:lpstr>
      <vt:lpstr>Don’t forget to chunk your notes! These notes have 5 chunks. You will need 5 questions.</vt:lpstr>
      <vt:lpstr>overview</vt:lpstr>
      <vt:lpstr>Don’t forget to chunk your notes! These notes have 5 chunks. You will need 5 questions.</vt:lpstr>
      <vt:lpstr>Light Dependent Reactions</vt:lpstr>
      <vt:lpstr>Light Dependent Reactions</vt:lpstr>
      <vt:lpstr>Light Dependent Reactions</vt:lpstr>
      <vt:lpstr>Light Dependent Reactions</vt:lpstr>
      <vt:lpstr>Light Dependent Reactions</vt:lpstr>
      <vt:lpstr>Light Dependent Reactions</vt:lpstr>
      <vt:lpstr>Light Dependent Reactions</vt:lpstr>
      <vt:lpstr>Don’t forget to chunk your notes! These notes have 5 chunks. You will need 5 questions.</vt:lpstr>
      <vt:lpstr>PowerPoint Presentation</vt:lpstr>
      <vt:lpstr>Steps of Light Dependent reaction (LDR)</vt:lpstr>
      <vt:lpstr>Steps of Light Dependent reaction (LDR)</vt:lpstr>
      <vt:lpstr>Steps of Light Dependent reaction (LDR)</vt:lpstr>
      <vt:lpstr>Steps of Light Dependent reaction (LDR)</vt:lpstr>
      <vt:lpstr>Steps of Light Dependent reaction (LDR)</vt:lpstr>
      <vt:lpstr>Ldr Summary</vt:lpstr>
      <vt:lpstr>PowerPoint Presentation</vt:lpstr>
      <vt:lpstr>Don’t forget to chunk your notes! These notes have 5 chunks. You will need 5 questions.</vt:lpstr>
      <vt:lpstr>PowerPoint Presentation</vt:lpstr>
      <vt:lpstr>The Calvin Cycle</vt:lpstr>
      <vt:lpstr>The Calvin Cycle</vt:lpstr>
      <vt:lpstr>Calvin Cycle: How it works</vt:lpstr>
      <vt:lpstr>Calvin Cycle: How it works</vt:lpstr>
      <vt:lpstr>Calvin Cycle: How it works</vt:lpstr>
      <vt:lpstr>PowerPoint Presentation</vt:lpstr>
      <vt:lpstr>Calvin cycle Summary</vt:lpstr>
      <vt:lpstr>Don’t forget to chunk your notes! These notes have 5 chunks. You will need 5 questions.</vt:lpstr>
      <vt:lpstr>Factors Affecting Photosynthesis</vt:lpstr>
      <vt:lpstr>Don’t forget to chunk your notes! These notes have 5 chunks. You will need 5 questions.</vt:lpstr>
      <vt:lpstr>PHOTOSYNTHESIS Summary</vt:lpstr>
      <vt:lpstr>PHOTOSYNTHESIS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7-2: LDR &amp; Calvin Cycle</dc:title>
  <dc:creator>Marie T. Pham</dc:creator>
  <cp:lastModifiedBy>Marie T. Pham</cp:lastModifiedBy>
  <cp:revision>30</cp:revision>
  <dcterms:created xsi:type="dcterms:W3CDTF">2020-02-28T17:15:23Z</dcterms:created>
  <dcterms:modified xsi:type="dcterms:W3CDTF">2020-03-05T23:33:13Z</dcterms:modified>
</cp:coreProperties>
</file>