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38"/>
  </p:notesMasterIdLst>
  <p:sldIdLst>
    <p:sldId id="258" r:id="rId3"/>
    <p:sldId id="260" r:id="rId4"/>
    <p:sldId id="288" r:id="rId5"/>
    <p:sldId id="287" r:id="rId6"/>
    <p:sldId id="261" r:id="rId7"/>
    <p:sldId id="372" r:id="rId8"/>
    <p:sldId id="371" r:id="rId9"/>
    <p:sldId id="294" r:id="rId10"/>
    <p:sldId id="262" r:id="rId11"/>
    <p:sldId id="264" r:id="rId12"/>
    <p:sldId id="347" r:id="rId13"/>
    <p:sldId id="346" r:id="rId14"/>
    <p:sldId id="263" r:id="rId15"/>
    <p:sldId id="265" r:id="rId16"/>
    <p:sldId id="295" r:id="rId17"/>
    <p:sldId id="267" r:id="rId18"/>
    <p:sldId id="270" r:id="rId19"/>
    <p:sldId id="369" r:id="rId20"/>
    <p:sldId id="271" r:id="rId21"/>
    <p:sldId id="370" r:id="rId22"/>
    <p:sldId id="268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96" r:id="rId31"/>
    <p:sldId id="280" r:id="rId32"/>
    <p:sldId id="281" r:id="rId33"/>
    <p:sldId id="282" r:id="rId34"/>
    <p:sldId id="283" r:id="rId35"/>
    <p:sldId id="297" r:id="rId36"/>
    <p:sldId id="28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0C92B-D520-4D68-8732-E84013E1E581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5117D-080E-4718-9FEA-23363C1E3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7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8016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In the blank: plants</a:t>
            </a:r>
          </a:p>
          <a:p>
            <a:pPr marL="128016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Example: Plants! They 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use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u="sng" dirty="0">
                <a:solidFill>
                  <a:schemeClr val="tx2">
                    <a:lumMod val="75000"/>
                  </a:schemeClr>
                </a:solidFill>
              </a:rPr>
              <a:t>sunlight, water and CO2 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make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u="sng" dirty="0">
                <a:solidFill>
                  <a:schemeClr val="tx2">
                    <a:lumMod val="75000"/>
                  </a:schemeClr>
                </a:solidFill>
              </a:rPr>
              <a:t>energy and oxygen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PHOTOSYNTHESIS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A5C48-6796-4E83-8DB6-1E111538DB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974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reflected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19A68-9E01-4982-8487-BEB0E32C6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24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8016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In the blank: plants</a:t>
            </a:r>
          </a:p>
          <a:p>
            <a:pPr marL="128016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Example: Plants! They 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use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u="sng" dirty="0">
                <a:solidFill>
                  <a:schemeClr val="tx2">
                    <a:lumMod val="75000"/>
                  </a:schemeClr>
                </a:solidFill>
              </a:rPr>
              <a:t>sunlight, water and CO2 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make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u="sng" dirty="0">
                <a:solidFill>
                  <a:schemeClr val="tx2">
                    <a:lumMod val="75000"/>
                  </a:schemeClr>
                </a:solidFill>
              </a:rPr>
              <a:t>energy and oxygen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PHOTOSYNTHESIS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A5C48-6796-4E83-8DB6-1E111538DB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157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Carbon dioxide,</a:t>
            </a:r>
            <a:r>
              <a:rPr lang="en-US" baseline="0" dirty="0"/>
              <a:t> water, oxygen, carbohydrates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19A68-9E01-4982-8487-BEB0E32C6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392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B819A68-9E01-4982-8487-BEB0E32C624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5049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B819A68-9E01-4982-8487-BEB0E32C624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0594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19A68-9E01-4982-8487-BEB0E32C6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65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19A68-9E01-4982-8487-BEB0E32C6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811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Pigments Include:</a:t>
            </a:r>
          </a:p>
          <a:p>
            <a:pPr lvl="1" eaLnBrk="1" hangingPunct="1">
              <a:defRPr/>
            </a:pPr>
            <a:r>
              <a:rPr lang="en-US" altLang="en-US" b="1" i="1" dirty="0">
                <a:solidFill>
                  <a:schemeClr val="folHlink"/>
                </a:solidFill>
              </a:rPr>
              <a:t>chlorophyll  a</a:t>
            </a:r>
          </a:p>
          <a:p>
            <a:pPr lvl="1" eaLnBrk="1" hangingPunct="1">
              <a:defRPr/>
            </a:pPr>
            <a:r>
              <a:rPr lang="en-US" altLang="en-US" b="1" i="1" dirty="0">
                <a:solidFill>
                  <a:schemeClr val="folHlink"/>
                </a:solidFill>
              </a:rPr>
              <a:t>chlorophyll  b</a:t>
            </a:r>
          </a:p>
          <a:p>
            <a:pPr lvl="1" eaLnBrk="1" hangingPunct="1">
              <a:defRPr/>
            </a:pPr>
            <a:r>
              <a:rPr lang="en-US" altLang="en-US" dirty="0"/>
              <a:t>absorbs well in red and blue  but poorly in green</a:t>
            </a:r>
          </a:p>
          <a:p>
            <a:pPr eaLnBrk="1" hangingPunct="1">
              <a:defRPr/>
            </a:pPr>
            <a:r>
              <a:rPr lang="en-US" altLang="en-US" dirty="0"/>
              <a:t>plants also have red , yellow and orange pigments that absorb other colors</a:t>
            </a:r>
          </a:p>
          <a:p>
            <a:pPr eaLnBrk="1" hangingPunct="1">
              <a:defRPr/>
            </a:pPr>
            <a:r>
              <a:rPr lang="en-US" altLang="en-US" dirty="0"/>
              <a:t>energy is transferred to electrons in pigments when they absorb sunlight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1690E-7BD2-4D75-85EF-215138DD3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773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reflected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19A68-9E01-4982-8487-BEB0E32C6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53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233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1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03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89B4D-7FDA-40D9-A140-D114040A9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289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D8D4F-AFDA-4ACF-80E5-A4DF81DF3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450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C1BB9BD-4A19-4D0E-B93E-73F39114D5F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B3FB-16B2-4F3F-82F2-146A84E29BE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6923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B9BD-4A19-4D0E-B93E-73F39114D5F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B3FB-16B2-4F3F-82F2-146A84E2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28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B9BD-4A19-4D0E-B93E-73F39114D5F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B3FB-16B2-4F3F-82F2-146A84E29BE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0989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B9BD-4A19-4D0E-B93E-73F39114D5F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B3FB-16B2-4F3F-82F2-146A84E2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1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B9BD-4A19-4D0E-B93E-73F39114D5F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B3FB-16B2-4F3F-82F2-146A84E2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5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B9BD-4A19-4D0E-B93E-73F39114D5F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B3FB-16B2-4F3F-82F2-146A84E2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4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62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B9BD-4A19-4D0E-B93E-73F39114D5F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B3FB-16B2-4F3F-82F2-146A84E2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83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B9BD-4A19-4D0E-B93E-73F39114D5F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B3FB-16B2-4F3F-82F2-146A84E2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06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B9BD-4A19-4D0E-B93E-73F39114D5F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B3FB-16B2-4F3F-82F2-146A84E29BE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179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B9BD-4A19-4D0E-B93E-73F39114D5F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B3FB-16B2-4F3F-82F2-146A84E2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32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B9BD-4A19-4D0E-B93E-73F39114D5F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B3FB-16B2-4F3F-82F2-146A84E29BE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2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344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3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9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6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0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98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134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C1BB9BD-4A19-4D0E-B93E-73F39114D5F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2BB3FB-16B2-4F3F-82F2-146A84E29BE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787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502" y="5003269"/>
            <a:ext cx="8245867" cy="146304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altLang="en-US" sz="9000" dirty="0"/>
              <a:t>Section 7-1: Photosynthesis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232914"/>
            <a:ext cx="1184406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Essential Question: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do plants </a:t>
            </a:r>
            <a:r>
              <a:rPr kumimoji="0" lang="en-US" sz="6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use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for photosynthesis (reactants)? What do they </a:t>
            </a:r>
            <a:r>
              <a:rPr kumimoji="0" lang="en-US" sz="6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make</a:t>
            </a:r>
            <a:r>
              <a:rPr kumimoji="0" lang="en-US" sz="6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(products)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0921" y="4960137"/>
            <a:ext cx="35310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Learning Target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Use a model to illustrate how photosynthesis transforms light energy into stored chemical energy.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98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4960" y="1644003"/>
            <a:ext cx="6701461" cy="419100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altLang="en-US" sz="5400" b="1" dirty="0">
                <a:solidFill>
                  <a:srgbClr val="00B050"/>
                </a:solidFill>
              </a:rPr>
              <a:t>Uses</a:t>
            </a:r>
            <a:r>
              <a:rPr lang="en-US" altLang="en-US" sz="4500" b="1" dirty="0"/>
              <a:t> </a:t>
            </a:r>
          </a:p>
          <a:p>
            <a:pPr marL="0" indent="0" algn="ctr">
              <a:buNone/>
              <a:defRPr/>
            </a:pPr>
            <a:r>
              <a:rPr lang="en-US" altLang="en-US" sz="2600" b="1" u="sng" dirty="0"/>
              <a:t>(Left side of the arrow = </a:t>
            </a:r>
            <a:r>
              <a:rPr lang="en-US" altLang="en-US" sz="2600" b="1" u="sng" dirty="0">
                <a:solidFill>
                  <a:srgbClr val="FF0000"/>
                </a:solidFill>
              </a:rPr>
              <a:t>REACTANTS</a:t>
            </a:r>
            <a:r>
              <a:rPr lang="en-US" altLang="en-US" sz="2600" b="1" u="sng" dirty="0"/>
              <a:t>)</a:t>
            </a:r>
          </a:p>
          <a:p>
            <a:pPr marL="914400" indent="-914400" eaLnBrk="1" hangingPunct="1">
              <a:buFont typeface="+mj-lt"/>
              <a:buAutoNum type="arabicPeriod"/>
              <a:defRPr/>
            </a:pPr>
            <a:r>
              <a:rPr lang="en-US" altLang="en-US" sz="4500" dirty="0"/>
              <a:t>Light energy</a:t>
            </a:r>
          </a:p>
          <a:p>
            <a:pPr marL="914400" indent="-914400" eaLnBrk="1" hangingPunct="1">
              <a:buFont typeface="+mj-lt"/>
              <a:buAutoNum type="arabicPeriod"/>
              <a:defRPr/>
            </a:pPr>
            <a:r>
              <a:rPr lang="en-US" altLang="en-US" sz="4500" dirty="0"/>
              <a:t>carbon dioxide (CO</a:t>
            </a:r>
            <a:r>
              <a:rPr lang="en-US" altLang="en-US" sz="4500" baseline="-25000" dirty="0"/>
              <a:t>2</a:t>
            </a:r>
            <a:r>
              <a:rPr lang="en-US" altLang="en-US" sz="4500" dirty="0"/>
              <a:t>)</a:t>
            </a:r>
          </a:p>
          <a:p>
            <a:pPr marL="914400" indent="-914400" eaLnBrk="1" hangingPunct="1">
              <a:buFont typeface="+mj-lt"/>
              <a:buAutoNum type="arabicPeriod"/>
              <a:defRPr/>
            </a:pPr>
            <a:r>
              <a:rPr lang="en-US" altLang="en-US" sz="4500" dirty="0"/>
              <a:t>water (H</a:t>
            </a:r>
            <a:r>
              <a:rPr lang="en-US" altLang="en-US" sz="4500" baseline="-25000" dirty="0"/>
              <a:t>2</a:t>
            </a:r>
            <a:r>
              <a:rPr lang="en-US" altLang="en-US" sz="4500" dirty="0"/>
              <a:t>O)</a:t>
            </a:r>
            <a:endParaRPr lang="en-US" sz="4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1175" y="1644003"/>
            <a:ext cx="5820197" cy="41910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5400" b="1" dirty="0">
                <a:solidFill>
                  <a:srgbClr val="00B050"/>
                </a:solidFill>
              </a:rPr>
              <a:t>Makes</a:t>
            </a:r>
            <a:r>
              <a:rPr lang="en-US" altLang="en-US" sz="4500" b="1" u="sng" dirty="0"/>
              <a:t> </a:t>
            </a:r>
          </a:p>
          <a:p>
            <a:pPr marL="0" indent="0" algn="ctr">
              <a:buNone/>
              <a:defRPr/>
            </a:pPr>
            <a:r>
              <a:rPr lang="en-US" altLang="en-US" sz="2600" b="1" u="sng" dirty="0"/>
              <a:t>(Right side of the arrow = </a:t>
            </a:r>
            <a:r>
              <a:rPr lang="en-US" altLang="en-US" sz="2600" b="1" u="sng" dirty="0">
                <a:solidFill>
                  <a:srgbClr val="FF0000"/>
                </a:solidFill>
              </a:rPr>
              <a:t>PRODUCTS</a:t>
            </a:r>
            <a:r>
              <a:rPr lang="en-US" altLang="en-US" sz="2600" b="1" u="sng" dirty="0"/>
              <a:t>)</a:t>
            </a:r>
          </a:p>
          <a:p>
            <a:pPr marL="914400" indent="-914400" eaLnBrk="1" hangingPunct="1">
              <a:buFont typeface="+mj-lt"/>
              <a:buAutoNum type="arabicPeriod"/>
              <a:defRPr/>
            </a:pPr>
            <a:r>
              <a:rPr lang="en-US" altLang="en-US" sz="4500" dirty="0"/>
              <a:t>oxygen (O</a:t>
            </a:r>
            <a:r>
              <a:rPr lang="en-US" altLang="en-US" sz="4500" baseline="-25000" dirty="0"/>
              <a:t>2</a:t>
            </a:r>
            <a:r>
              <a:rPr lang="en-US" altLang="en-US" sz="4500" dirty="0"/>
              <a:t>)</a:t>
            </a:r>
          </a:p>
          <a:p>
            <a:pPr marL="914400" indent="-914400" eaLnBrk="1" hangingPunct="1">
              <a:buFont typeface="+mj-lt"/>
              <a:buAutoNum type="arabicPeriod"/>
              <a:defRPr/>
            </a:pPr>
            <a:r>
              <a:rPr lang="en-US" altLang="en-US" sz="4500" dirty="0"/>
              <a:t>glucose (C</a:t>
            </a:r>
            <a:r>
              <a:rPr lang="en-US" altLang="en-US" sz="4500" baseline="-25000" dirty="0"/>
              <a:t>6</a:t>
            </a:r>
            <a:r>
              <a:rPr lang="en-US" altLang="en-US" sz="4500" dirty="0"/>
              <a:t>H</a:t>
            </a:r>
            <a:r>
              <a:rPr lang="en-US" altLang="en-US" sz="4500" baseline="-25000" dirty="0"/>
              <a:t>12</a:t>
            </a:r>
            <a:r>
              <a:rPr lang="en-US" altLang="en-US" sz="4500" dirty="0"/>
              <a:t>O</a:t>
            </a:r>
            <a:r>
              <a:rPr lang="en-US" altLang="en-US" sz="4500" baseline="-25000" dirty="0"/>
              <a:t>6</a:t>
            </a:r>
            <a:r>
              <a:rPr lang="en-US" altLang="en-US" sz="4500" dirty="0"/>
              <a:t>)</a:t>
            </a:r>
            <a:endParaRPr lang="en-US" sz="4500" dirty="0"/>
          </a:p>
        </p:txBody>
      </p:sp>
      <p:sp>
        <p:nvSpPr>
          <p:cNvPr id="5125" name="Right Arrow 4"/>
          <p:cNvSpPr>
            <a:spLocks noChangeArrowheads="1"/>
          </p:cNvSpPr>
          <p:nvPr/>
        </p:nvSpPr>
        <p:spPr bwMode="auto">
          <a:xfrm>
            <a:off x="1365738" y="5234289"/>
            <a:ext cx="9255369" cy="158725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6325" y="576590"/>
            <a:ext cx="8887290" cy="149961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8000" dirty="0"/>
              <a:t>Photosynthesis equation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038" y="2221524"/>
            <a:ext cx="6701461" cy="41910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4500" dirty="0"/>
              <a:t>Reactant:</a:t>
            </a:r>
            <a:r>
              <a:rPr lang="en-US" sz="4500" dirty="0">
                <a:solidFill>
                  <a:srgbClr val="00B0F0"/>
                </a:solidFill>
              </a:rPr>
              <a:t> what is </a:t>
            </a:r>
            <a:r>
              <a:rPr lang="en-US" sz="4500" u="sng" dirty="0">
                <a:solidFill>
                  <a:srgbClr val="00B0F0"/>
                </a:solidFill>
              </a:rPr>
              <a:t>used</a:t>
            </a:r>
            <a:r>
              <a:rPr lang="en-US" sz="4500" dirty="0">
                <a:solidFill>
                  <a:srgbClr val="00B0F0"/>
                </a:solidFill>
              </a:rPr>
              <a:t> in a reaction (ingredients)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00B0F0"/>
              </a:solidFill>
            </a:endParaRPr>
          </a:p>
          <a:p>
            <a:pPr marL="0" indent="0">
              <a:buNone/>
              <a:defRPr/>
            </a:pPr>
            <a:r>
              <a:rPr lang="en-US" sz="3600" dirty="0">
                <a:solidFill>
                  <a:srgbClr val="00B0F0"/>
                </a:solidFill>
              </a:rPr>
              <a:t>Ex: Peanut Butter + Jelly + Bread =</a:t>
            </a:r>
          </a:p>
          <a:p>
            <a:pPr marL="0" indent="0">
              <a:buNone/>
              <a:defRPr/>
            </a:pPr>
            <a:endParaRPr lang="en-US" sz="4500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2069" y="2221524"/>
            <a:ext cx="5254869" cy="4191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4500" dirty="0"/>
              <a:t>Product:</a:t>
            </a:r>
            <a:r>
              <a:rPr lang="en-US" sz="4500" dirty="0">
                <a:solidFill>
                  <a:srgbClr val="FF0000"/>
                </a:solidFill>
              </a:rPr>
              <a:t> </a:t>
            </a:r>
            <a:r>
              <a:rPr lang="en-US" sz="4500" dirty="0">
                <a:solidFill>
                  <a:srgbClr val="FFC000"/>
                </a:solidFill>
              </a:rPr>
              <a:t>what is </a:t>
            </a:r>
            <a:r>
              <a:rPr lang="en-US" sz="4500" u="sng" dirty="0">
                <a:solidFill>
                  <a:srgbClr val="FFC000"/>
                </a:solidFill>
              </a:rPr>
              <a:t>made</a:t>
            </a:r>
            <a:r>
              <a:rPr lang="en-US" sz="4500" dirty="0">
                <a:solidFill>
                  <a:srgbClr val="FFC000"/>
                </a:solidFill>
              </a:rPr>
              <a:t> in a reaction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3600" dirty="0">
                <a:solidFill>
                  <a:srgbClr val="FFC000"/>
                </a:solidFill>
              </a:rPr>
              <a:t>Peanut Butter &amp; Jelly Sandwich</a:t>
            </a:r>
          </a:p>
        </p:txBody>
      </p:sp>
      <p:sp>
        <p:nvSpPr>
          <p:cNvPr id="5125" name="Right Arrow 4"/>
          <p:cNvSpPr>
            <a:spLocks noChangeArrowheads="1"/>
          </p:cNvSpPr>
          <p:nvPr/>
        </p:nvSpPr>
        <p:spPr bwMode="auto">
          <a:xfrm>
            <a:off x="1365738" y="5660571"/>
            <a:ext cx="9255369" cy="1026226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6325" y="576590"/>
            <a:ext cx="8887290" cy="149961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8000" dirty="0"/>
              <a:t>Photosynthesis equation</a:t>
            </a:r>
          </a:p>
        </p:txBody>
      </p:sp>
    </p:spTree>
    <p:extLst>
      <p:ext uri="{BB962C8B-B14F-4D97-AF65-F5344CB8AC3E}">
        <p14:creationId xmlns:p14="http://schemas.microsoft.com/office/powerpoint/2010/main" val="234471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598714"/>
            <a:ext cx="12192000" cy="6259286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6600" b="1" baseline="-25000" dirty="0">
                <a:solidFill>
                  <a:srgbClr val="00B0F0"/>
                </a:solidFill>
              </a:rPr>
              <a:t>Reactants					</a:t>
            </a:r>
            <a:r>
              <a:rPr lang="en-US" altLang="en-US" sz="6600" b="1" baseline="-25000" dirty="0">
                <a:solidFill>
                  <a:srgbClr val="FFC000"/>
                </a:solidFill>
              </a:rPr>
              <a:t>Products</a:t>
            </a:r>
            <a:endParaRPr lang="en-US" altLang="en-US" sz="5400" b="1" baseline="-25000" dirty="0">
              <a:solidFill>
                <a:srgbClr val="FFC000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5400" b="1" baseline="-25000" dirty="0">
                <a:solidFill>
                  <a:srgbClr val="92D050"/>
                </a:solidFill>
              </a:rPr>
              <a:t>light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5400" b="1" dirty="0"/>
              <a:t>  </a:t>
            </a:r>
            <a:r>
              <a:rPr lang="en-US" altLang="en-US" sz="5400" b="1" dirty="0">
                <a:solidFill>
                  <a:srgbClr val="FFC000"/>
                </a:solidFill>
              </a:rPr>
              <a:t>6</a:t>
            </a:r>
            <a:r>
              <a:rPr lang="en-US" altLang="en-US" sz="5400" b="1" dirty="0"/>
              <a:t>CO</a:t>
            </a:r>
            <a:r>
              <a:rPr lang="en-US" altLang="en-US" sz="5400" b="1" baseline="-25000" dirty="0"/>
              <a:t>2  </a:t>
            </a:r>
            <a:r>
              <a:rPr lang="en-US" altLang="en-US" sz="5400" b="1" dirty="0"/>
              <a:t>+  </a:t>
            </a:r>
            <a:r>
              <a:rPr lang="en-US" altLang="en-US" sz="5400" b="1" dirty="0">
                <a:solidFill>
                  <a:srgbClr val="FFC000"/>
                </a:solidFill>
              </a:rPr>
              <a:t>6</a:t>
            </a:r>
            <a:r>
              <a:rPr lang="en-US" altLang="en-US" sz="5400" b="1" dirty="0"/>
              <a:t>H</a:t>
            </a:r>
            <a:r>
              <a:rPr lang="en-US" altLang="en-US" sz="5400" b="1" baseline="-25000" dirty="0"/>
              <a:t>2</a:t>
            </a:r>
            <a:r>
              <a:rPr lang="en-US" altLang="en-US" sz="5400" b="1" dirty="0"/>
              <a:t>O    </a:t>
            </a:r>
            <a:r>
              <a:rPr lang="en-US" altLang="en-US" sz="5400" b="1" dirty="0">
                <a:sym typeface="Wingdings" panose="05000000000000000000" pitchFamily="2" charset="2"/>
              </a:rPr>
              <a:t></a:t>
            </a:r>
            <a:r>
              <a:rPr lang="en-US" altLang="en-US" sz="5400" b="1" dirty="0"/>
              <a:t>   C</a:t>
            </a:r>
            <a:r>
              <a:rPr lang="en-US" altLang="en-US" sz="5400" b="1" baseline="-25000" dirty="0"/>
              <a:t>6</a:t>
            </a:r>
            <a:r>
              <a:rPr lang="en-US" altLang="en-US" sz="5400" b="1" dirty="0"/>
              <a:t>H</a:t>
            </a:r>
            <a:r>
              <a:rPr lang="en-US" altLang="en-US" sz="5400" b="1" baseline="-25000" dirty="0"/>
              <a:t>12</a:t>
            </a:r>
            <a:r>
              <a:rPr lang="en-US" altLang="en-US" sz="5400" b="1" dirty="0"/>
              <a:t>O</a:t>
            </a:r>
            <a:r>
              <a:rPr lang="en-US" altLang="en-US" sz="5400" b="1" baseline="-25000" dirty="0"/>
              <a:t>6</a:t>
            </a:r>
            <a:r>
              <a:rPr lang="en-US" altLang="en-US" sz="5400" b="1" dirty="0"/>
              <a:t>  +  </a:t>
            </a:r>
            <a:r>
              <a:rPr lang="en-US" altLang="en-US" sz="5400" b="1" dirty="0">
                <a:solidFill>
                  <a:srgbClr val="FFC000"/>
                </a:solidFill>
              </a:rPr>
              <a:t>6</a:t>
            </a:r>
            <a:r>
              <a:rPr lang="en-US" altLang="en-US" sz="5400" b="1" dirty="0"/>
              <a:t>O</a:t>
            </a:r>
            <a:r>
              <a:rPr lang="en-US" altLang="en-US" sz="5400" b="1" baseline="-25000" dirty="0"/>
              <a:t>2</a:t>
            </a:r>
          </a:p>
          <a:p>
            <a:pPr algn="ctr">
              <a:buNone/>
            </a:pPr>
            <a:endParaRPr lang="en-US" altLang="en-US" sz="6600" b="1" baseline="-25000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altLang="en-US" sz="6600" b="1" baseline="-25000" dirty="0">
                <a:solidFill>
                  <a:srgbClr val="00B0F0"/>
                </a:solidFill>
              </a:rPr>
              <a:t>               Reactants					  </a:t>
            </a:r>
            <a:r>
              <a:rPr lang="en-US" altLang="en-US" sz="6600" b="1" baseline="-25000" dirty="0">
                <a:solidFill>
                  <a:srgbClr val="FFC000"/>
                </a:solidFill>
              </a:rPr>
              <a:t>Products</a:t>
            </a:r>
            <a:endParaRPr lang="en-US" altLang="en-US" sz="5400" b="1" baseline="-25000" dirty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altLang="en-US" sz="6600" b="1" baseline="-25000" dirty="0"/>
              <a:t>  </a:t>
            </a:r>
            <a:r>
              <a:rPr lang="en-US" altLang="en-US" sz="5400" b="1" baseline="-25000" dirty="0"/>
              <a:t>        </a:t>
            </a:r>
            <a:r>
              <a:rPr lang="en-US" altLang="en-US" sz="5400" b="1" baseline="-25000" dirty="0">
                <a:solidFill>
                  <a:srgbClr val="92D050"/>
                </a:solidFill>
              </a:rPr>
              <a:t>light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4800" b="1" dirty="0"/>
              <a:t>c</a:t>
            </a:r>
            <a:r>
              <a:rPr lang="en-US" altLang="en-US" sz="4400" b="1" dirty="0"/>
              <a:t>arbon dioxide + water  </a:t>
            </a:r>
            <a:r>
              <a:rPr lang="en-US" altLang="en-US" sz="4400" b="1" dirty="0">
                <a:sym typeface="Wingdings" panose="05000000000000000000" pitchFamily="2" charset="2"/>
              </a:rPr>
              <a:t></a:t>
            </a:r>
            <a:r>
              <a:rPr lang="en-US" altLang="en-US" sz="4400" b="1" dirty="0"/>
              <a:t>  glucose  + oxygen</a:t>
            </a:r>
          </a:p>
        </p:txBody>
      </p:sp>
      <p:sp>
        <p:nvSpPr>
          <p:cNvPr id="7" name="Right Brace 6"/>
          <p:cNvSpPr/>
          <p:nvPr/>
        </p:nvSpPr>
        <p:spPr>
          <a:xfrm rot="16200000">
            <a:off x="2729590" y="-215006"/>
            <a:ext cx="571499" cy="3973286"/>
          </a:xfrm>
          <a:prstGeom prst="rightBrac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Right Brace 15"/>
          <p:cNvSpPr/>
          <p:nvPr/>
        </p:nvSpPr>
        <p:spPr>
          <a:xfrm rot="16200000">
            <a:off x="8942616" y="-429999"/>
            <a:ext cx="571499" cy="4403273"/>
          </a:xfrm>
          <a:prstGeom prst="rightBrac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Right Brace 7"/>
          <p:cNvSpPr/>
          <p:nvPr/>
        </p:nvSpPr>
        <p:spPr>
          <a:xfrm rot="16200000">
            <a:off x="3012623" y="2315926"/>
            <a:ext cx="571499" cy="5486398"/>
          </a:xfrm>
          <a:prstGeom prst="rightBrac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Right Brace 8"/>
          <p:cNvSpPr/>
          <p:nvPr/>
        </p:nvSpPr>
        <p:spPr>
          <a:xfrm rot="16200000">
            <a:off x="9195708" y="2958182"/>
            <a:ext cx="571499" cy="4201888"/>
          </a:xfrm>
          <a:prstGeom prst="rightBrac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898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3517" y="1759131"/>
            <a:ext cx="11887200" cy="455022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en-US" sz="6000" b="1" u="sng" dirty="0">
                <a:solidFill>
                  <a:srgbClr val="92D050"/>
                </a:solidFill>
              </a:rPr>
              <a:t>Photosynthesis</a:t>
            </a:r>
            <a:br>
              <a:rPr lang="en-US" altLang="en-US" sz="6000" b="1" dirty="0"/>
            </a:br>
            <a:r>
              <a:rPr lang="en-US" altLang="en-US" sz="6000" dirty="0"/>
              <a:t>is</a:t>
            </a:r>
            <a:r>
              <a:rPr lang="en-US" altLang="en-US" sz="6000" b="1" dirty="0"/>
              <a:t> </a:t>
            </a:r>
            <a:r>
              <a:rPr lang="en-US" altLang="en-US" sz="6000" dirty="0"/>
              <a:t>the process that uses energy from </a:t>
            </a:r>
            <a:r>
              <a:rPr lang="en-US" altLang="en-US" sz="6000" b="1" dirty="0">
                <a:solidFill>
                  <a:srgbClr val="FFFF00"/>
                </a:solidFill>
              </a:rPr>
              <a:t>SUNLIGHT</a:t>
            </a:r>
            <a:r>
              <a:rPr lang="en-US" altLang="en-US" sz="6000" dirty="0"/>
              <a:t> to transform</a:t>
            </a:r>
          </a:p>
          <a:p>
            <a:pPr algn="ctr" eaLnBrk="1" hangingPunct="1">
              <a:defRPr/>
            </a:pPr>
            <a:r>
              <a:rPr lang="en-US" altLang="en-US" sz="4500" dirty="0">
                <a:solidFill>
                  <a:srgbClr val="00B0F0"/>
                </a:solidFill>
              </a:rPr>
              <a:t>________   _____________   </a:t>
            </a:r>
            <a:r>
              <a:rPr lang="en-US" altLang="en-US" sz="4500" dirty="0"/>
              <a:t> and   </a:t>
            </a:r>
            <a:r>
              <a:rPr lang="en-US" altLang="en-US" sz="4500" dirty="0">
                <a:solidFill>
                  <a:srgbClr val="00B0F0"/>
                </a:solidFill>
              </a:rPr>
              <a:t>________</a:t>
            </a:r>
            <a:r>
              <a:rPr lang="en-US" altLang="en-US" sz="4500" dirty="0"/>
              <a:t> </a:t>
            </a:r>
          </a:p>
          <a:p>
            <a:pPr algn="ctr" eaLnBrk="1" hangingPunct="1">
              <a:defRPr/>
            </a:pPr>
            <a:r>
              <a:rPr lang="en-US" altLang="en-US" sz="4500" dirty="0"/>
              <a:t>into</a:t>
            </a:r>
          </a:p>
          <a:p>
            <a:pPr algn="ctr" eaLnBrk="1" hangingPunct="1">
              <a:defRPr/>
            </a:pPr>
            <a:r>
              <a:rPr lang="en-US" altLang="en-US" sz="4500" dirty="0">
                <a:solidFill>
                  <a:srgbClr val="FF0000"/>
                </a:solidFill>
              </a:rPr>
              <a:t>___________</a:t>
            </a:r>
            <a:r>
              <a:rPr lang="en-US" altLang="en-US" sz="4500" dirty="0"/>
              <a:t>   and   </a:t>
            </a:r>
            <a:r>
              <a:rPr lang="en-US" altLang="en-US" sz="4500" dirty="0">
                <a:solidFill>
                  <a:srgbClr val="FF0000"/>
                </a:solidFill>
              </a:rPr>
              <a:t>________________</a:t>
            </a: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6325" y="576590"/>
            <a:ext cx="9850905" cy="149961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9000" dirty="0"/>
              <a:t>Photosynthesis equation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1273" y="4257963"/>
            <a:ext cx="1995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Carbon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9673" y="4257963"/>
            <a:ext cx="1995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Dioxide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02270" y="4257963"/>
            <a:ext cx="1995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5919035"/>
            <a:ext cx="1995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Oxygen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5230" y="5955417"/>
            <a:ext cx="5422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Carbohydrates (glucose)</a:t>
            </a:r>
          </a:p>
        </p:txBody>
      </p:sp>
    </p:spTree>
    <p:extLst>
      <p:ext uri="{BB962C8B-B14F-4D97-AF65-F5344CB8AC3E}">
        <p14:creationId xmlns:p14="http://schemas.microsoft.com/office/powerpoint/2010/main" val="90703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hloroplas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8946" y="0"/>
            <a:ext cx="82296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38462B-9309-4814-8252-50B8F24EC2A7}"/>
              </a:ext>
            </a:extLst>
          </p:cNvPr>
          <p:cNvSpPr/>
          <p:nvPr/>
        </p:nvSpPr>
        <p:spPr>
          <a:xfrm>
            <a:off x="2127184" y="6285297"/>
            <a:ext cx="1463040" cy="49088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636F0D-FCE7-4EC1-AF63-64F833B38698}"/>
              </a:ext>
            </a:extLst>
          </p:cNvPr>
          <p:cNvSpPr/>
          <p:nvPr/>
        </p:nvSpPr>
        <p:spPr>
          <a:xfrm>
            <a:off x="8767012" y="6285297"/>
            <a:ext cx="1463040" cy="49088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F5BEF4-6DB5-45E1-92DF-7D537DF0307F}"/>
              </a:ext>
            </a:extLst>
          </p:cNvPr>
          <p:cNvSpPr/>
          <p:nvPr/>
        </p:nvSpPr>
        <p:spPr>
          <a:xfrm>
            <a:off x="5452226" y="57750"/>
            <a:ext cx="1463040" cy="38501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3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Don’t forget to </a:t>
            </a:r>
            <a:r>
              <a:rPr lang="en-US" sz="11500" b="1" u="sng" dirty="0">
                <a:solidFill>
                  <a:srgbClr val="FF0000"/>
                </a:solidFill>
              </a:rPr>
              <a:t>chunk</a:t>
            </a:r>
            <a:r>
              <a:rPr lang="en-US" sz="11500" dirty="0"/>
              <a:t> your notes!</a:t>
            </a:r>
            <a:br>
              <a:rPr lang="en-US" sz="11500" dirty="0"/>
            </a:br>
            <a:r>
              <a:rPr lang="en-US" sz="4000" dirty="0">
                <a:solidFill>
                  <a:srgbClr val="FFFF00"/>
                </a:solidFill>
              </a:rPr>
              <a:t>These notes have 4 chunks. You will need 4 questions.</a:t>
            </a:r>
          </a:p>
        </p:txBody>
      </p:sp>
    </p:spTree>
    <p:extLst>
      <p:ext uri="{BB962C8B-B14F-4D97-AF65-F5344CB8AC3E}">
        <p14:creationId xmlns:p14="http://schemas.microsoft.com/office/powerpoint/2010/main" val="2187028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9072" y="576590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0000" dirty="0"/>
              <a:t>Light &amp; pigments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98248" y="2389517"/>
            <a:ext cx="9720073" cy="446848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en-US" sz="8000" u="sng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en-US" sz="8000" u="sng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en-US" sz="8000" u="sng" dirty="0"/>
          </a:p>
          <a:p>
            <a:pPr algn="ctr" eaLnBrk="1" hangingPunct="1">
              <a:defRPr/>
            </a:pPr>
            <a:r>
              <a:rPr lang="en-US" altLang="en-US" sz="8000" dirty="0"/>
              <a:t>Plants have </a:t>
            </a:r>
            <a:r>
              <a:rPr lang="en-US" altLang="en-US" sz="8000" b="1" dirty="0">
                <a:solidFill>
                  <a:schemeClr val="accent2"/>
                </a:solidFill>
              </a:rPr>
              <a:t>pigments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93" y="1751616"/>
            <a:ext cx="5254803" cy="3954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7" y="1751615"/>
            <a:ext cx="5254803" cy="3954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9" y="1751615"/>
            <a:ext cx="5254803" cy="395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84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9072" y="576590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0000" dirty="0"/>
              <a:t>Light &amp; pigments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32913" y="1880558"/>
            <a:ext cx="11861321" cy="4428802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en-US" altLang="en-US" sz="5000" b="1" u="sng" dirty="0">
                <a:solidFill>
                  <a:srgbClr val="92D050"/>
                </a:solidFill>
              </a:rPr>
              <a:t>Pigments</a:t>
            </a:r>
            <a:r>
              <a:rPr lang="en-US" altLang="en-US" sz="5000" dirty="0"/>
              <a:t> are light absorbing molecules that capture the sun’s energy</a:t>
            </a:r>
          </a:p>
          <a:p>
            <a:pPr algn="ctr" eaLnBrk="1" hangingPunct="1">
              <a:defRPr/>
            </a:pPr>
            <a:endParaRPr lang="en-US" altLang="en-US" sz="5000" dirty="0"/>
          </a:p>
          <a:p>
            <a:pPr algn="ctr" eaLnBrk="1" hangingPunct="1">
              <a:defRPr/>
            </a:pPr>
            <a:endParaRPr lang="en-US" altLang="en-US" sz="5000" dirty="0"/>
          </a:p>
          <a:p>
            <a:pPr algn="ctr" eaLnBrk="1" hangingPunct="1">
              <a:defRPr/>
            </a:pPr>
            <a:r>
              <a:rPr lang="en-US" altLang="en-US" sz="5000" dirty="0"/>
              <a:t>We can see </a:t>
            </a:r>
            <a:r>
              <a:rPr lang="en-US" altLang="en-US" sz="5000" b="1" u="sng" dirty="0">
                <a:solidFill>
                  <a:srgbClr val="92D050"/>
                </a:solidFill>
              </a:rPr>
              <a:t>reflected light</a:t>
            </a:r>
            <a:r>
              <a:rPr lang="en-US" altLang="en-US" sz="5000" dirty="0"/>
              <a:t>. </a:t>
            </a:r>
          </a:p>
          <a:p>
            <a:pPr algn="ctr" eaLnBrk="1" hangingPunct="1">
              <a:defRPr/>
            </a:pPr>
            <a:r>
              <a:rPr lang="en-US" altLang="en-US" sz="5000" dirty="0"/>
              <a:t>We </a:t>
            </a:r>
            <a:r>
              <a:rPr lang="en-US" altLang="en-US" sz="5000" b="1" u="sng" dirty="0">
                <a:solidFill>
                  <a:srgbClr val="FF0000"/>
                </a:solidFill>
              </a:rPr>
              <a:t>cannot</a:t>
            </a:r>
            <a:r>
              <a:rPr lang="en-US" altLang="en-US" sz="5000" dirty="0"/>
              <a:t> see absorbed light.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3304539"/>
            <a:ext cx="4785360" cy="1971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37" y="3304538"/>
            <a:ext cx="4785360" cy="1971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4537"/>
            <a:ext cx="4785360" cy="1971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0314" y="2374119"/>
            <a:ext cx="6036782" cy="44241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rgbClr val="FFFF00"/>
                </a:solidFill>
              </a:rPr>
              <a:t>The sun’s light energy travels in waves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8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rgbClr val="FFFF00"/>
                </a:solidFill>
              </a:rPr>
              <a:t>The distance between waves = wavelength</a:t>
            </a:r>
          </a:p>
          <a:p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9072" y="576590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0000" dirty="0"/>
              <a:t>Light &amp; pigments</a:t>
            </a:r>
          </a:p>
        </p:txBody>
      </p:sp>
      <p:pic>
        <p:nvPicPr>
          <p:cNvPr id="8" name="Picture 8" descr="wavelength"/>
          <p:cNvPicPr>
            <a:picLocks noChangeAspect="1" noChangeArrowheads="1"/>
          </p:cNvPicPr>
          <p:nvPr/>
        </p:nvPicPr>
        <p:blipFill>
          <a:blip r:embed="rId3" cstate="print"/>
          <a:srcRect l="4041" t="15686" r="1010" b="24184"/>
          <a:stretch>
            <a:fillRect/>
          </a:stretch>
        </p:blipFill>
        <p:spPr>
          <a:xfrm>
            <a:off x="0" y="1883228"/>
            <a:ext cx="5399314" cy="4974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4217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pectr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321" y="750498"/>
            <a:ext cx="7159924" cy="6082471"/>
          </a:xfrm>
          <a:noFill/>
        </p:spPr>
      </p:pic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3870326" y="574675"/>
            <a:ext cx="458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81951" y="-58737"/>
            <a:ext cx="487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ROY G BIV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2124490" y="5338313"/>
            <a:ext cx="103979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Violet has </a:t>
            </a:r>
            <a:r>
              <a:rPr lang="en-US" altLang="en-US" sz="3500" dirty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Shortest wavelength = larger amount of energy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2124490" y="768769"/>
            <a:ext cx="995200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500" dirty="0">
                <a:solidFill>
                  <a:prstClr val="black"/>
                </a:solidFill>
                <a:latin typeface="Arial Narrow" panose="020B0606020202030204" pitchFamily="34" charset="0"/>
              </a:rPr>
              <a:t>Red has the l</a:t>
            </a:r>
            <a:r>
              <a:rPr kumimoji="0" lang="en-US" alt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ongest</a:t>
            </a: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wavelength</a:t>
            </a: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 = Least amount of energy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0241CC-A9EE-4D77-8E06-6274ED8EE018}"/>
              </a:ext>
            </a:extLst>
          </p:cNvPr>
          <p:cNvSpPr txBox="1"/>
          <p:nvPr/>
        </p:nvSpPr>
        <p:spPr>
          <a:xfrm>
            <a:off x="448408" y="717784"/>
            <a:ext cx="11661641" cy="604780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The colors of the rainbow are:</a:t>
            </a:r>
          </a:p>
          <a:p>
            <a:r>
              <a:rPr lang="en-US" sz="4900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  <a:r>
              <a:rPr lang="en-US" sz="4900" dirty="0">
                <a:solidFill>
                  <a:schemeClr val="bg1"/>
                </a:solidFill>
                <a:latin typeface="Arial Narrow" panose="020B0606020202030204" pitchFamily="34" charset="0"/>
              </a:rPr>
              <a:t>ed</a:t>
            </a:r>
          </a:p>
          <a:p>
            <a:r>
              <a:rPr lang="en-US" sz="4900" dirty="0">
                <a:solidFill>
                  <a:srgbClr val="FFC000"/>
                </a:solidFill>
                <a:latin typeface="Arial Black" panose="020B0A04020102020204" pitchFamily="34" charset="0"/>
              </a:rPr>
              <a:t>O</a:t>
            </a:r>
            <a:r>
              <a:rPr lang="en-US" sz="4900" dirty="0">
                <a:solidFill>
                  <a:schemeClr val="bg1"/>
                </a:solidFill>
                <a:latin typeface="Arial Narrow" panose="020B0606020202030204" pitchFamily="34" charset="0"/>
              </a:rPr>
              <a:t>range</a:t>
            </a:r>
          </a:p>
          <a:p>
            <a:r>
              <a:rPr lang="en-US" sz="4900" dirty="0">
                <a:solidFill>
                  <a:srgbClr val="FFFF00"/>
                </a:solidFill>
                <a:latin typeface="Arial Black" panose="020B0A04020102020204" pitchFamily="34" charset="0"/>
              </a:rPr>
              <a:t>Y</a:t>
            </a:r>
            <a:r>
              <a:rPr lang="en-US" sz="4900" dirty="0">
                <a:solidFill>
                  <a:schemeClr val="bg1"/>
                </a:solidFill>
                <a:latin typeface="Arial Narrow" panose="020B0606020202030204" pitchFamily="34" charset="0"/>
              </a:rPr>
              <a:t>ellow</a:t>
            </a:r>
          </a:p>
          <a:p>
            <a:r>
              <a:rPr lang="en-US" sz="4900" dirty="0">
                <a:solidFill>
                  <a:srgbClr val="00B050"/>
                </a:solidFill>
                <a:latin typeface="Arial Black" panose="020B0A04020102020204" pitchFamily="34" charset="0"/>
              </a:rPr>
              <a:t>G</a:t>
            </a:r>
            <a:r>
              <a:rPr lang="en-US" sz="4900" dirty="0">
                <a:solidFill>
                  <a:schemeClr val="bg1"/>
                </a:solidFill>
                <a:latin typeface="Arial Narrow" panose="020B0606020202030204" pitchFamily="34" charset="0"/>
              </a:rPr>
              <a:t>reen</a:t>
            </a:r>
          </a:p>
          <a:p>
            <a:r>
              <a:rPr lang="en-US" sz="4900" dirty="0">
                <a:solidFill>
                  <a:srgbClr val="0070C0"/>
                </a:solidFill>
                <a:latin typeface="Arial Black" panose="020B0A04020102020204" pitchFamily="34" charset="0"/>
              </a:rPr>
              <a:t>B</a:t>
            </a:r>
            <a:r>
              <a:rPr lang="en-US" sz="4900" dirty="0">
                <a:solidFill>
                  <a:schemeClr val="bg1"/>
                </a:solidFill>
                <a:latin typeface="Arial Narrow" panose="020B0606020202030204" pitchFamily="34" charset="0"/>
              </a:rPr>
              <a:t>lue</a:t>
            </a:r>
          </a:p>
          <a:p>
            <a:r>
              <a:rPr lang="en-US" sz="4900" dirty="0">
                <a:solidFill>
                  <a:srgbClr val="002060"/>
                </a:solidFill>
                <a:latin typeface="Arial Black" panose="020B0A04020102020204" pitchFamily="34" charset="0"/>
              </a:rPr>
              <a:t>I</a:t>
            </a:r>
            <a:r>
              <a:rPr lang="en-US" sz="4900" dirty="0">
                <a:solidFill>
                  <a:schemeClr val="bg1"/>
                </a:solidFill>
                <a:latin typeface="Arial Narrow" panose="020B0606020202030204" pitchFamily="34" charset="0"/>
              </a:rPr>
              <a:t>ndigo</a:t>
            </a:r>
          </a:p>
          <a:p>
            <a:r>
              <a:rPr lang="en-US" sz="4900" dirty="0">
                <a:solidFill>
                  <a:srgbClr val="7030A0"/>
                </a:solidFill>
                <a:latin typeface="Arial Black" panose="020B0A04020102020204" pitchFamily="34" charset="0"/>
              </a:rPr>
              <a:t>V</a:t>
            </a:r>
            <a:r>
              <a:rPr lang="en-US" sz="4900" dirty="0">
                <a:solidFill>
                  <a:schemeClr val="bg1"/>
                </a:solidFill>
                <a:latin typeface="Arial Narrow" panose="020B0606020202030204" pitchFamily="34" charset="0"/>
              </a:rPr>
              <a:t>iolet</a:t>
            </a:r>
          </a:p>
        </p:txBody>
      </p:sp>
      <p:pic>
        <p:nvPicPr>
          <p:cNvPr id="6" name="Picture 5" descr="A rainbow in the background&#10;&#10;Description automatically generated">
            <a:extLst>
              <a:ext uri="{FF2B5EF4-FFF2-40B4-BE49-F238E27FC236}">
                <a16:creationId xmlns:a16="http://schemas.microsoft.com/office/drawing/2014/main" id="{1BCA09FA-F6EF-41A8-BC0B-E0C11F804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78" y="1450696"/>
            <a:ext cx="8049829" cy="5026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9FA2A2-504E-4869-B4E1-65A49321AE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3" y="-12179"/>
            <a:ext cx="1277331" cy="9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6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5" grpId="0"/>
      <p:bldP spid="58384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Don’t forget to </a:t>
            </a:r>
            <a:r>
              <a:rPr lang="en-US" sz="11500" b="1" u="sng" dirty="0">
                <a:solidFill>
                  <a:srgbClr val="FF0000"/>
                </a:solidFill>
              </a:rPr>
              <a:t>chunk</a:t>
            </a:r>
            <a:r>
              <a:rPr lang="en-US" sz="11500" dirty="0"/>
              <a:t> your notes!</a:t>
            </a:r>
            <a:br>
              <a:rPr lang="en-US" sz="11500" dirty="0"/>
            </a:br>
            <a:r>
              <a:rPr lang="en-US" sz="4000" dirty="0">
                <a:solidFill>
                  <a:srgbClr val="FFFF00"/>
                </a:solidFill>
              </a:rPr>
              <a:t>These notes have 4 chunks. You will need 4 questions.</a:t>
            </a:r>
          </a:p>
        </p:txBody>
      </p:sp>
    </p:spTree>
    <p:extLst>
      <p:ext uri="{BB962C8B-B14F-4D97-AF65-F5344CB8AC3E}">
        <p14:creationId xmlns:p14="http://schemas.microsoft.com/office/powerpoint/2010/main" val="4029375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4314" y="2473693"/>
            <a:ext cx="4512781" cy="3833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FFFF00"/>
                </a:solidFill>
              </a:rPr>
              <a:t>Different wavelengths of visible light equals different colors.</a:t>
            </a:r>
          </a:p>
          <a:p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9072" y="576590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0000" dirty="0"/>
              <a:t>Light &amp; pigments</a:t>
            </a:r>
          </a:p>
        </p:txBody>
      </p:sp>
      <p:pic>
        <p:nvPicPr>
          <p:cNvPr id="6" name="Picture 2" descr="http://sciencejunkies.com/media/2008/12/electromagnetic_spect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1883229"/>
            <a:ext cx="6909968" cy="478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831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623" y="0"/>
            <a:ext cx="11423389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550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99209" y="2346384"/>
            <a:ext cx="5469146" cy="4271513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Plants look</a:t>
            </a:r>
            <a:r>
              <a:rPr lang="en-US" sz="5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000" b="1" dirty="0">
                <a:solidFill>
                  <a:srgbClr val="009900"/>
                </a:solidFill>
              </a:rPr>
              <a:t>green</a:t>
            </a:r>
            <a:r>
              <a:rPr lang="en-US" sz="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because </a:t>
            </a:r>
            <a:r>
              <a:rPr lang="en-US" sz="5000" b="1" dirty="0"/>
              <a:t>chlorophyll</a:t>
            </a:r>
            <a:r>
              <a:rPr lang="en-US" sz="5000" dirty="0"/>
              <a:t>        reflects </a:t>
            </a:r>
            <a:r>
              <a:rPr lang="en-US" sz="5000" b="1" dirty="0">
                <a:solidFill>
                  <a:srgbClr val="009900"/>
                </a:solidFill>
              </a:rPr>
              <a:t>green</a:t>
            </a:r>
            <a:r>
              <a:rPr lang="en-US" sz="5000" dirty="0"/>
              <a:t> light. 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5000" dirty="0"/>
              <a:t>				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5000" dirty="0"/>
              <a:t>   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endParaRPr lang="en-US" sz="5000" dirty="0"/>
          </a:p>
        </p:txBody>
      </p:sp>
      <p:pic>
        <p:nvPicPr>
          <p:cNvPr id="22531" name="Picture 2" descr="http://image.wistatutor.com/content/dispersion/opaque-object-color-reflec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7"/>
            <a:ext cx="6452558" cy="685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8F03B9-32AA-4637-9509-0FA897637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99C93E3-1D13-4439-9257-7BDCE6039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68"/>
            <a:ext cx="6452558" cy="6776185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D95EB6-FBFF-4C0C-A6DE-88A5C9213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179"/>
            <a:ext cx="6452558" cy="462636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1DC111-6C46-410D-A60B-00D97D6093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070" r="8214" b="19720"/>
          <a:stretch/>
        </p:blipFill>
        <p:spPr>
          <a:xfrm>
            <a:off x="11550316" y="6209196"/>
            <a:ext cx="641684" cy="64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1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1648" y="2411772"/>
            <a:ext cx="5080000" cy="3620219"/>
          </a:xfrm>
        </p:spPr>
        <p:txBody>
          <a:bodyPr>
            <a:normAutofit fontScale="92500"/>
          </a:bodyPr>
          <a:lstStyle/>
          <a:p>
            <a:pPr algn="ctr"/>
            <a:r>
              <a:rPr lang="en-US" sz="6000" dirty="0"/>
              <a:t>Chlorophyll is a pigment found in the ________ of __________ .</a:t>
            </a:r>
          </a:p>
        </p:txBody>
      </p:sp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9072" y="576590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0000" dirty="0"/>
              <a:t>Light &amp; pigments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2808"/>
            <a:ext cx="6400800" cy="4965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5815" y="4129757"/>
            <a:ext cx="4805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CHLOROPLASTS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F90AE3-0E44-4F07-813F-38579B065AEB}"/>
              </a:ext>
            </a:extLst>
          </p:cNvPr>
          <p:cNvSpPr txBox="1"/>
          <p:nvPr/>
        </p:nvSpPr>
        <p:spPr>
          <a:xfrm>
            <a:off x="6563782" y="4701862"/>
            <a:ext cx="4805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PLANT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CELLS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01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7096" y="2626801"/>
            <a:ext cx="5080000" cy="3680604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Chlorophyll makes plants </a:t>
            </a:r>
            <a:r>
              <a:rPr lang="en-US" sz="6000" dirty="0">
                <a:solidFill>
                  <a:schemeClr val="accent2"/>
                </a:solidFill>
              </a:rPr>
              <a:t>________  </a:t>
            </a:r>
            <a:r>
              <a:rPr lang="en-US" sz="6000" dirty="0"/>
              <a:t>.</a:t>
            </a: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9072" y="576590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0000" dirty="0"/>
              <a:t>Light &amp; pigments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75"/>
            <a:ext cx="6667500" cy="5000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08634" y="4107717"/>
            <a:ext cx="3652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58831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77147" y="2182483"/>
            <a:ext cx="578211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6000" dirty="0"/>
              <a:t>2 types:</a:t>
            </a:r>
          </a:p>
          <a:p>
            <a:pPr marL="1271016" lvl="1" indent="-1143000">
              <a:buFont typeface="+mj-lt"/>
              <a:buAutoNum type="arabicPeriod"/>
            </a:pPr>
            <a:r>
              <a:rPr lang="en-US" altLang="en-US" sz="6000" dirty="0"/>
              <a:t>Chlorophyll  a</a:t>
            </a:r>
          </a:p>
          <a:p>
            <a:pPr marL="1271016" lvl="1" indent="-1143000">
              <a:buFont typeface="+mj-lt"/>
              <a:buAutoNum type="arabicPeriod"/>
            </a:pPr>
            <a:r>
              <a:rPr lang="en-US" altLang="en-US" sz="6000" dirty="0"/>
              <a:t>Chlorophyll  b</a:t>
            </a:r>
          </a:p>
        </p:txBody>
      </p:sp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9072" y="576590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0000" dirty="0"/>
              <a:t>Light &amp; pigments</a:t>
            </a:r>
          </a:p>
        </p:txBody>
      </p:sp>
      <p:pic>
        <p:nvPicPr>
          <p:cNvPr id="8" name="Picture 4" descr="chlorophy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" t="17007" r="4548" b="13591"/>
          <a:stretch/>
        </p:blipFill>
        <p:spPr>
          <a:xfrm>
            <a:off x="6159261" y="1911096"/>
            <a:ext cx="6032739" cy="494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228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9011" y="1975449"/>
            <a:ext cx="12051102" cy="4882551"/>
          </a:xfrm>
        </p:spPr>
        <p:txBody>
          <a:bodyPr>
            <a:normAutofit fontScale="92500"/>
          </a:bodyPr>
          <a:lstStyle/>
          <a:p>
            <a:pPr algn="ctr"/>
            <a:r>
              <a:rPr lang="en-US" altLang="en-US" sz="5000" dirty="0">
                <a:latin typeface="Arial Narrow" panose="020B0606020202030204" pitchFamily="34" charset="0"/>
              </a:rPr>
              <a:t>Chlorophyll pigments absorb red and blue light well.</a:t>
            </a:r>
          </a:p>
          <a:p>
            <a:pPr algn="ctr"/>
            <a:endParaRPr lang="en-US" altLang="en-US" sz="5000" dirty="0"/>
          </a:p>
          <a:p>
            <a:pPr algn="ctr"/>
            <a:endParaRPr lang="en-US" altLang="en-US" sz="5000" dirty="0"/>
          </a:p>
          <a:p>
            <a:pPr algn="ctr"/>
            <a:endParaRPr lang="en-US" altLang="en-US" sz="5000" dirty="0"/>
          </a:p>
          <a:p>
            <a:pPr algn="ctr"/>
            <a:endParaRPr lang="en-US" altLang="en-US" sz="5000" dirty="0"/>
          </a:p>
          <a:p>
            <a:pPr algn="ctr"/>
            <a:r>
              <a:rPr lang="en-US" altLang="en-US" sz="5000" dirty="0"/>
              <a:t>They </a:t>
            </a:r>
            <a:r>
              <a:rPr lang="en-US" altLang="en-US" sz="5000" dirty="0">
                <a:solidFill>
                  <a:srgbClr val="FF0000"/>
                </a:solidFill>
              </a:rPr>
              <a:t>do not</a:t>
            </a:r>
            <a:r>
              <a:rPr lang="en-US" altLang="en-US" sz="5000" dirty="0"/>
              <a:t> absorb _______ light very well.</a:t>
            </a: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9072" y="576590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0000" dirty="0"/>
              <a:t>Light &amp; pigments</a:t>
            </a:r>
          </a:p>
        </p:txBody>
      </p:sp>
      <p:pic>
        <p:nvPicPr>
          <p:cNvPr id="7" name="Picture 4" descr="chlorophy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" t="17007" r="4548" b="13591"/>
          <a:stretch/>
        </p:blipFill>
        <p:spPr>
          <a:xfrm>
            <a:off x="3493952" y="2740440"/>
            <a:ext cx="5217305" cy="314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2598" y="5733317"/>
            <a:ext cx="3652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GREEN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9B1EE8-A553-4D97-8942-C7EB306815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6005365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Is the color green being</a:t>
            </a:r>
            <a:br>
              <a:rPr lang="en-US" sz="10000" dirty="0"/>
            </a:br>
            <a:r>
              <a:rPr lang="en-US" sz="9000" u="sng" dirty="0">
                <a:solidFill>
                  <a:srgbClr val="92D050"/>
                </a:solidFill>
              </a:rPr>
              <a:t>reflected</a:t>
            </a:r>
            <a:r>
              <a:rPr lang="en-US" sz="9000" dirty="0">
                <a:solidFill>
                  <a:srgbClr val="92D050"/>
                </a:solidFill>
              </a:rPr>
              <a:t> </a:t>
            </a:r>
            <a:r>
              <a:rPr lang="en-US" sz="9000" dirty="0"/>
              <a:t>or </a:t>
            </a:r>
            <a:r>
              <a:rPr lang="en-US" sz="9000" u="sng" dirty="0">
                <a:solidFill>
                  <a:srgbClr val="92D050"/>
                </a:solidFill>
              </a:rPr>
              <a:t>absorbed</a:t>
            </a:r>
            <a:br>
              <a:rPr lang="en-US" sz="9000" dirty="0">
                <a:solidFill>
                  <a:srgbClr val="92D050"/>
                </a:solidFill>
              </a:rPr>
            </a:br>
            <a:r>
              <a:rPr lang="en-US" sz="10000" dirty="0"/>
              <a:t>by plants?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F7E1A4C-0DD7-4C91-B173-D945253ECF62}"/>
              </a:ext>
            </a:extLst>
          </p:cNvPr>
          <p:cNvSpPr/>
          <p:nvPr/>
        </p:nvSpPr>
        <p:spPr>
          <a:xfrm>
            <a:off x="1319867" y="3510895"/>
            <a:ext cx="4090736" cy="12224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9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hlorophyll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76200"/>
            <a:ext cx="8077200" cy="670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BBA7EE52-75D9-4D50-9F6D-E498154E32A4}"/>
              </a:ext>
            </a:extLst>
          </p:cNvPr>
          <p:cNvSpPr/>
          <p:nvPr/>
        </p:nvSpPr>
        <p:spPr>
          <a:xfrm>
            <a:off x="5513671" y="500513"/>
            <a:ext cx="1164657" cy="4206240"/>
          </a:xfrm>
          <a:prstGeom prst="downArrow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EA027FE-C419-4B96-9C22-69682B94DD6B}"/>
              </a:ext>
            </a:extLst>
          </p:cNvPr>
          <p:cNvSpPr/>
          <p:nvPr/>
        </p:nvSpPr>
        <p:spPr>
          <a:xfrm rot="16200000">
            <a:off x="2476903" y="742749"/>
            <a:ext cx="1164657" cy="3025544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8B9D1F9-DA4E-433D-B940-8E4C50913BD0}"/>
              </a:ext>
            </a:extLst>
          </p:cNvPr>
          <p:cNvSpPr/>
          <p:nvPr/>
        </p:nvSpPr>
        <p:spPr>
          <a:xfrm rot="5400000">
            <a:off x="9552271" y="2310063"/>
            <a:ext cx="1164657" cy="3025544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Don’t forget to </a:t>
            </a:r>
            <a:r>
              <a:rPr lang="en-US" sz="11500" b="1" u="sng" dirty="0">
                <a:solidFill>
                  <a:srgbClr val="FF0000"/>
                </a:solidFill>
              </a:rPr>
              <a:t>chunk</a:t>
            </a:r>
            <a:r>
              <a:rPr lang="en-US" sz="11500" dirty="0"/>
              <a:t> your notes!</a:t>
            </a:r>
            <a:br>
              <a:rPr lang="en-US" sz="11500" dirty="0"/>
            </a:br>
            <a:r>
              <a:rPr lang="en-US" sz="4000" dirty="0">
                <a:solidFill>
                  <a:srgbClr val="FFFF00"/>
                </a:solidFill>
              </a:rPr>
              <a:t>These notes have 4 chunks. You will need 4 questions.</a:t>
            </a:r>
          </a:p>
        </p:txBody>
      </p:sp>
    </p:spTree>
    <p:extLst>
      <p:ext uri="{BB962C8B-B14F-4D97-AF65-F5344CB8AC3E}">
        <p14:creationId xmlns:p14="http://schemas.microsoft.com/office/powerpoint/2010/main" val="327166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22204" y="561407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8500" dirty="0"/>
              <a:t>Overview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5996539"/>
            <a:ext cx="12192000" cy="86146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en-US" sz="3500" u="sng" dirty="0">
                <a:solidFill>
                  <a:srgbClr val="92D050"/>
                </a:solidFill>
              </a:rPr>
              <a:t>Autotrophs</a:t>
            </a:r>
            <a:r>
              <a:rPr lang="en-US" altLang="en-US" sz="3500" dirty="0"/>
              <a:t> are organisms that can make their own food (producer)</a:t>
            </a:r>
            <a:endParaRPr lang="en-US" altLang="en-US" sz="35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" t="11978" r="4111"/>
          <a:stretch/>
        </p:blipFill>
        <p:spPr>
          <a:xfrm>
            <a:off x="3657630" y="1732026"/>
            <a:ext cx="4901184" cy="3662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9" r="16686"/>
          <a:stretch/>
        </p:blipFill>
        <p:spPr>
          <a:xfrm>
            <a:off x="8663768" y="1658112"/>
            <a:ext cx="3557016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0882"/>
            <a:ext cx="3490721" cy="372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24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1619" y="561407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9000" dirty="0"/>
              <a:t>Inside a chloroplast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91619" y="5104860"/>
            <a:ext cx="12192000" cy="1823988"/>
          </a:xfrm>
        </p:spPr>
        <p:txBody>
          <a:bodyPr>
            <a:noAutofit/>
          </a:bodyPr>
          <a:lstStyle/>
          <a:p>
            <a:pPr marL="914400" indent="-1143000" eaLnBrk="1" hangingPunct="1">
              <a:buFont typeface="+mj-lt"/>
              <a:buAutoNum type="alphaLcParenR"/>
              <a:defRPr/>
            </a:pPr>
            <a:r>
              <a:rPr lang="en-US" altLang="en-US" sz="3300" b="1" dirty="0"/>
              <a:t>Photosynthesis takes place in the </a:t>
            </a:r>
            <a:r>
              <a:rPr lang="en-US" altLang="en-US" sz="3300" b="1" dirty="0">
                <a:solidFill>
                  <a:schemeClr val="accent2"/>
                </a:solidFill>
              </a:rPr>
              <a:t>chloroplasts</a:t>
            </a:r>
            <a:r>
              <a:rPr lang="en-US" altLang="en-US" sz="3300" b="1" dirty="0"/>
              <a:t> of plants.</a:t>
            </a:r>
          </a:p>
          <a:p>
            <a:pPr marL="1143000" indent="-1143000">
              <a:buFont typeface="+mj-lt"/>
              <a:buAutoNum type="alphaLcParenR"/>
              <a:defRPr/>
            </a:pPr>
            <a:r>
              <a:rPr lang="en-US" altLang="en-US" sz="3300" b="1" dirty="0"/>
              <a:t>Chloroplasts are the organelles used for </a:t>
            </a:r>
            <a:r>
              <a:rPr lang="en-US" altLang="en-US" sz="3300" b="1" dirty="0">
                <a:solidFill>
                  <a:srgbClr val="FFFF00"/>
                </a:solidFill>
              </a:rPr>
              <a:t>photosynthesis</a:t>
            </a:r>
            <a:r>
              <a:rPr lang="en-US" altLang="en-US" sz="3300" b="1" dirty="0"/>
              <a:t>.</a:t>
            </a:r>
          </a:p>
          <a:p>
            <a:pPr marL="1143000" indent="-1143000">
              <a:buFont typeface="+mj-lt"/>
              <a:buAutoNum type="alphaLcParenR"/>
              <a:defRPr/>
            </a:pPr>
            <a:r>
              <a:rPr lang="en-US" altLang="en-US" sz="3300" b="1" dirty="0"/>
              <a:t>Chloroplasts are only found in </a:t>
            </a:r>
            <a:r>
              <a:rPr lang="en-US" altLang="en-US" sz="3300" b="1" dirty="0">
                <a:solidFill>
                  <a:srgbClr val="FF0000"/>
                </a:solidFill>
              </a:rPr>
              <a:t>plant cells</a:t>
            </a:r>
            <a:r>
              <a:rPr lang="en-US" altLang="en-US" sz="3300" b="1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793"/>
            <a:ext cx="12192000" cy="34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1440" y="1956816"/>
            <a:ext cx="12192000" cy="3898392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altLang="en-US" sz="4500" dirty="0"/>
              <a:t>Chloroplasts have </a:t>
            </a:r>
            <a:r>
              <a:rPr lang="en-US" altLang="en-US" sz="4500" b="1" dirty="0">
                <a:solidFill>
                  <a:srgbClr val="FF0000"/>
                </a:solidFill>
              </a:rPr>
              <a:t>TWO</a:t>
            </a:r>
            <a:r>
              <a:rPr lang="en-US" altLang="en-US" sz="4500" dirty="0"/>
              <a:t> parts: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en-US" sz="4500" b="1" u="sng" dirty="0">
                <a:solidFill>
                  <a:schemeClr val="accent2"/>
                </a:solidFill>
              </a:rPr>
              <a:t>Thylakoids</a:t>
            </a:r>
            <a:r>
              <a:rPr lang="en-US" altLang="en-US" sz="4500" dirty="0"/>
              <a:t> are saclike membranes found in chloroplasts</a:t>
            </a:r>
          </a:p>
          <a:p>
            <a:pPr lvl="1">
              <a:defRPr/>
            </a:pPr>
            <a:r>
              <a:rPr lang="en-US" altLang="en-US" sz="4500" dirty="0"/>
              <a:t>A group of thylakoids = </a:t>
            </a:r>
            <a:r>
              <a:rPr lang="en-US" altLang="en-US" sz="4500" b="1" u="sng" dirty="0">
                <a:solidFill>
                  <a:schemeClr val="accent2"/>
                </a:solidFill>
              </a:rPr>
              <a:t>Grana</a:t>
            </a:r>
          </a:p>
          <a:p>
            <a:pPr lvl="1">
              <a:defRPr/>
            </a:pPr>
            <a:r>
              <a:rPr lang="en-US" altLang="en-US" sz="4500" b="1" u="sng" dirty="0">
                <a:solidFill>
                  <a:srgbClr val="92D050"/>
                </a:solidFill>
              </a:rPr>
              <a:t>Pigments</a:t>
            </a:r>
            <a:r>
              <a:rPr lang="en-US" altLang="en-US" sz="4500" dirty="0"/>
              <a:t> inside thylakoids capture sunlight during </a:t>
            </a:r>
            <a:r>
              <a:rPr lang="en-US" altLang="en-US" sz="4500" b="1" dirty="0">
                <a:solidFill>
                  <a:srgbClr val="FFFF00"/>
                </a:solidFill>
              </a:rPr>
              <a:t>LIGHT-DEPENDENT REACTIONS (LDR)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sz="4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470" y="1082040"/>
            <a:ext cx="3429000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597" y="5320284"/>
            <a:ext cx="3429000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3355448"/>
            <a:ext cx="3429000" cy="1562100"/>
          </a:xfrm>
          <a:prstGeom prst="rect">
            <a:avLst/>
          </a:prstGeom>
        </p:spPr>
      </p:pic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1619" y="561407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9000" dirty="0"/>
              <a:t>Inside a chloroplast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E93A7AC-53FD-4C9B-9EC6-D61E9FB475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070" r="8214" b="19720"/>
          <a:stretch/>
        </p:blipFill>
        <p:spPr>
          <a:xfrm>
            <a:off x="11550316" y="6209196"/>
            <a:ext cx="641684" cy="64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8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58369" y="585216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9000" dirty="0"/>
              <a:t>Inside a chloroplast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1440" y="5154168"/>
            <a:ext cx="12100560" cy="1703832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  <a:defRPr/>
            </a:pPr>
            <a:r>
              <a:rPr lang="en-US" altLang="en-US" sz="4500" dirty="0"/>
              <a:t>Chloroplasts have </a:t>
            </a:r>
            <a:r>
              <a:rPr lang="en-US" altLang="en-US" sz="4500" b="1" u="sng" dirty="0">
                <a:solidFill>
                  <a:srgbClr val="FF0000"/>
                </a:solidFill>
              </a:rPr>
              <a:t>TWO</a:t>
            </a:r>
            <a:r>
              <a:rPr lang="en-US" altLang="en-US" sz="4500" dirty="0"/>
              <a:t> parts:</a:t>
            </a:r>
          </a:p>
          <a:p>
            <a:pPr marL="457200" indent="-457200" eaLnBrk="1" hangingPunct="1">
              <a:buFont typeface="+mj-lt"/>
              <a:buAutoNum type="arabicPeriod" startAt="2"/>
              <a:defRPr/>
            </a:pPr>
            <a:r>
              <a:rPr lang="en-US" altLang="en-US" sz="4500" b="1" u="sng" dirty="0">
                <a:solidFill>
                  <a:schemeClr val="accent2"/>
                </a:solidFill>
              </a:rPr>
              <a:t>Stroma</a:t>
            </a:r>
            <a:r>
              <a:rPr lang="en-US" altLang="en-US" sz="4500" dirty="0"/>
              <a:t> is the space surrounding the thylakoids and where the </a:t>
            </a:r>
            <a:r>
              <a:rPr lang="en-US" altLang="en-US" sz="4500" b="1" dirty="0">
                <a:solidFill>
                  <a:srgbClr val="FFFF00"/>
                </a:solidFill>
              </a:rPr>
              <a:t>CALVIN CYCLE (LIR)</a:t>
            </a:r>
            <a:r>
              <a:rPr lang="en-US" altLang="en-US" sz="4500" dirty="0"/>
              <a:t> takes place.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0699"/>
            <a:ext cx="6019800" cy="3290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80699"/>
            <a:ext cx="6172200" cy="3290601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9BEC0E4-E56F-4ADD-961F-B72DDA0E25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070" r="8214" b="19720"/>
          <a:stretch/>
        </p:blipFill>
        <p:spPr>
          <a:xfrm>
            <a:off x="11550316" y="6209196"/>
            <a:ext cx="641684" cy="64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The chloroplast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r="1363"/>
          <a:stretch/>
        </p:blipFill>
        <p:spPr>
          <a:xfrm>
            <a:off x="475488" y="4735"/>
            <a:ext cx="11228832" cy="6853265"/>
          </a:xfrm>
          <a:noFill/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F5D699F-FE0B-4869-BDFE-3C4566AC60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070" r="8214" b="19720"/>
          <a:stretch/>
        </p:blipFill>
        <p:spPr>
          <a:xfrm>
            <a:off x="11550316" y="6209196"/>
            <a:ext cx="641684" cy="64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32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Don’t forget to </a:t>
            </a:r>
            <a:r>
              <a:rPr lang="en-US" sz="11500" b="1" u="sng" dirty="0">
                <a:solidFill>
                  <a:srgbClr val="FF0000"/>
                </a:solidFill>
              </a:rPr>
              <a:t>chunk</a:t>
            </a:r>
            <a:r>
              <a:rPr lang="en-US" sz="11500" dirty="0"/>
              <a:t> your notes!</a:t>
            </a:r>
            <a:br>
              <a:rPr lang="en-US" sz="11500" dirty="0"/>
            </a:br>
            <a:r>
              <a:rPr lang="en-US" sz="4000" dirty="0">
                <a:solidFill>
                  <a:srgbClr val="FFFF00"/>
                </a:solidFill>
              </a:rPr>
              <a:t>These notes have 4 chunks. You will need 4 questions.</a:t>
            </a:r>
          </a:p>
        </p:txBody>
      </p:sp>
    </p:spTree>
    <p:extLst>
      <p:ext uri="{BB962C8B-B14F-4D97-AF65-F5344CB8AC3E}">
        <p14:creationId xmlns:p14="http://schemas.microsoft.com/office/powerpoint/2010/main" val="1980748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6005365"/>
          </a:xfrm>
        </p:spPr>
        <p:txBody>
          <a:bodyPr>
            <a:noAutofit/>
          </a:bodyPr>
          <a:lstStyle/>
          <a:p>
            <a:pPr algn="ctr"/>
            <a:r>
              <a:rPr lang="en-US" sz="7000" dirty="0"/>
              <a:t>www.Biophamily.weebly.com</a:t>
            </a:r>
          </a:p>
        </p:txBody>
      </p:sp>
    </p:spTree>
    <p:extLst>
      <p:ext uri="{BB962C8B-B14F-4D97-AF65-F5344CB8AC3E}">
        <p14:creationId xmlns:p14="http://schemas.microsoft.com/office/powerpoint/2010/main" val="380794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28564" y="585216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0000" dirty="0"/>
              <a:t>overview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sz="half" idx="2"/>
          </p:nvPr>
        </p:nvSpPr>
        <p:spPr>
          <a:xfrm>
            <a:off x="6286824" y="832239"/>
            <a:ext cx="5779008" cy="400507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6000" dirty="0"/>
              <a:t>Autotrophs (producers) “produce” their own food using energy from the sun. </a:t>
            </a:r>
            <a:r>
              <a:rPr lang="en-US" altLang="en-US" sz="6000" u="sng" dirty="0">
                <a:solidFill>
                  <a:srgbClr val="FFFF00"/>
                </a:solidFill>
              </a:rPr>
              <a:t>_______</a:t>
            </a:r>
            <a:r>
              <a:rPr lang="en-US" altLang="en-US" sz="6000" dirty="0"/>
              <a:t> are autotrophs.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0"/>
          <a:stretch/>
        </p:blipFill>
        <p:spPr>
          <a:xfrm>
            <a:off x="184727" y="1856509"/>
            <a:ext cx="5723406" cy="500149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9252" y="4837311"/>
            <a:ext cx="3652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PLANTS</a:t>
            </a:r>
          </a:p>
        </p:txBody>
      </p:sp>
    </p:spTree>
    <p:extLst>
      <p:ext uri="{BB962C8B-B14F-4D97-AF65-F5344CB8AC3E}">
        <p14:creationId xmlns:p14="http://schemas.microsoft.com/office/powerpoint/2010/main" val="126254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5670" y="1961439"/>
            <a:ext cx="5452953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Photosynthesis</a:t>
            </a:r>
            <a:r>
              <a:rPr lang="en-US" altLang="en-US" sz="4000" b="1" dirty="0"/>
              <a:t> </a:t>
            </a:r>
            <a:r>
              <a:rPr lang="en-US" altLang="en-US" sz="4000" dirty="0"/>
              <a:t>is when</a:t>
            </a:r>
            <a:r>
              <a:rPr lang="en-US" altLang="en-US" sz="4000" b="1" dirty="0"/>
              <a:t> </a:t>
            </a:r>
            <a:r>
              <a:rPr lang="en-US" altLang="en-US" sz="4000" dirty="0"/>
              <a:t>plants convert sunlight into sugar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40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photo</a:t>
            </a:r>
            <a:r>
              <a:rPr lang="en-US" altLang="en-US" sz="4000" dirty="0"/>
              <a:t>  = light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4000" b="1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synthesis</a:t>
            </a:r>
            <a:r>
              <a:rPr lang="en-US" altLang="en-US" sz="4000" dirty="0"/>
              <a:t> = to make	   	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40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4000" dirty="0"/>
              <a:t>		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4000" dirty="0"/>
              <a:t>				</a:t>
            </a:r>
          </a:p>
        </p:txBody>
      </p:sp>
      <p:pic>
        <p:nvPicPr>
          <p:cNvPr id="4099" name="Picture 4" descr="photosynthes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3116" y="0"/>
            <a:ext cx="6608884" cy="6858000"/>
          </a:xfrm>
          <a:noFill/>
        </p:spPr>
      </p:pic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6325" y="576590"/>
            <a:ext cx="9850905" cy="149961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9000" dirty="0"/>
              <a:t>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" y="91419"/>
            <a:ext cx="1293788" cy="970341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CF0D5A2-E284-4C20-8108-C5DE0F9BD1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070" r="8214" b="19720"/>
          <a:stretch/>
        </p:blipFill>
        <p:spPr>
          <a:xfrm>
            <a:off x="11550316" y="0"/>
            <a:ext cx="641684" cy="64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8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6325" y="645601"/>
            <a:ext cx="9720072" cy="149961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11500" dirty="0"/>
              <a:t>overview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6188554"/>
            <a:ext cx="12192000" cy="740664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en-US" altLang="en-US" sz="5000" b="1" u="sng" dirty="0">
                <a:solidFill>
                  <a:srgbClr val="92D050"/>
                </a:solidFill>
              </a:rPr>
              <a:t>Heterotrophs</a:t>
            </a:r>
            <a:r>
              <a:rPr lang="en-US" altLang="en-US" sz="5000" b="1" dirty="0">
                <a:solidFill>
                  <a:srgbClr val="92D050"/>
                </a:solidFill>
              </a:rPr>
              <a:t> </a:t>
            </a:r>
            <a:r>
              <a:rPr lang="en-US" altLang="en-US" sz="5000" dirty="0"/>
              <a:t>are organisms that eat other organisms (consumer)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7" t="10038" b="6426"/>
          <a:stretch/>
        </p:blipFill>
        <p:spPr>
          <a:xfrm>
            <a:off x="0" y="1813642"/>
            <a:ext cx="4928616" cy="41208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r="9978"/>
          <a:stretch/>
        </p:blipFill>
        <p:spPr>
          <a:xfrm>
            <a:off x="4648200" y="1813642"/>
            <a:ext cx="7543800" cy="41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7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28564" y="585216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0000" dirty="0"/>
              <a:t>overview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sz="half" idx="2"/>
          </p:nvPr>
        </p:nvSpPr>
        <p:spPr>
          <a:xfrm>
            <a:off x="6283869" y="1311215"/>
            <a:ext cx="5779008" cy="400507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4500" dirty="0"/>
              <a:t>Photosynthesis is important to animals because it produces ________.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4500" dirty="0"/>
              <a:t>Also, without photosynthesis, food chains would collapse.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F15004-EF56-4B22-BA73-AFB49ED2FA1F}"/>
              </a:ext>
            </a:extLst>
          </p:cNvPr>
          <p:cNvSpPr txBox="1"/>
          <p:nvPr/>
        </p:nvSpPr>
        <p:spPr>
          <a:xfrm>
            <a:off x="7346882" y="3162515"/>
            <a:ext cx="365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OXYGEN</a:t>
            </a:r>
          </a:p>
        </p:txBody>
      </p:sp>
      <p:pic>
        <p:nvPicPr>
          <p:cNvPr id="1026" name="Picture 2" descr="Image result for food chain">
            <a:extLst>
              <a:ext uri="{FF2B5EF4-FFF2-40B4-BE49-F238E27FC236}">
                <a16:creationId xmlns:a16="http://schemas.microsoft.com/office/drawing/2014/main" id="{3205EABC-3A3B-4725-A056-5D37933E2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7407" r="6340" b="3408"/>
          <a:stretch/>
        </p:blipFill>
        <p:spPr bwMode="auto">
          <a:xfrm>
            <a:off x="0" y="1768498"/>
            <a:ext cx="6154746" cy="50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Don’t forget to </a:t>
            </a:r>
            <a:r>
              <a:rPr lang="en-US" sz="11500" b="1" u="sng" dirty="0">
                <a:solidFill>
                  <a:srgbClr val="FF0000"/>
                </a:solidFill>
              </a:rPr>
              <a:t>chunk</a:t>
            </a:r>
            <a:r>
              <a:rPr lang="en-US" sz="11500" dirty="0"/>
              <a:t> your notes!</a:t>
            </a:r>
            <a:br>
              <a:rPr lang="en-US" sz="11500" dirty="0"/>
            </a:br>
            <a:r>
              <a:rPr lang="en-US" sz="4000" dirty="0">
                <a:solidFill>
                  <a:srgbClr val="FFFF00"/>
                </a:solidFill>
              </a:rPr>
              <a:t>These notes have 4 chunks. You will need 4 questions.</a:t>
            </a:r>
          </a:p>
        </p:txBody>
      </p:sp>
    </p:spTree>
    <p:extLst>
      <p:ext uri="{BB962C8B-B14F-4D97-AF65-F5344CB8AC3E}">
        <p14:creationId xmlns:p14="http://schemas.microsoft.com/office/powerpoint/2010/main" val="27507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742536"/>
            <a:ext cx="12192000" cy="5115464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5000" b="1" baseline="-25000" dirty="0"/>
              <a:t>sunlight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5000" b="1" dirty="0"/>
              <a:t>  6CO</a:t>
            </a:r>
            <a:r>
              <a:rPr lang="en-US" altLang="en-US" sz="5000" b="1" baseline="-25000" dirty="0"/>
              <a:t>2  </a:t>
            </a:r>
            <a:r>
              <a:rPr lang="en-US" altLang="en-US" sz="5000" b="1" dirty="0"/>
              <a:t>+  6H</a:t>
            </a:r>
            <a:r>
              <a:rPr lang="en-US" altLang="en-US" sz="5000" b="1" baseline="-25000" dirty="0"/>
              <a:t>2</a:t>
            </a:r>
            <a:r>
              <a:rPr lang="en-US" altLang="en-US" sz="5000" b="1" dirty="0"/>
              <a:t>O    </a:t>
            </a:r>
            <a:r>
              <a:rPr lang="en-US" altLang="en-US" sz="5000" b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5000" b="1" dirty="0"/>
              <a:t>   C</a:t>
            </a:r>
            <a:r>
              <a:rPr lang="en-US" altLang="en-US" sz="5000" b="1" baseline="-25000" dirty="0"/>
              <a:t>6</a:t>
            </a:r>
            <a:r>
              <a:rPr lang="en-US" altLang="en-US" sz="5000" b="1" dirty="0"/>
              <a:t>H</a:t>
            </a:r>
            <a:r>
              <a:rPr lang="en-US" altLang="en-US" sz="5000" b="1" baseline="-25000" dirty="0"/>
              <a:t>12</a:t>
            </a:r>
            <a:r>
              <a:rPr lang="en-US" altLang="en-US" sz="5000" b="1" dirty="0"/>
              <a:t>O</a:t>
            </a:r>
            <a:r>
              <a:rPr lang="en-US" altLang="en-US" sz="5000" b="1" baseline="-25000" dirty="0"/>
              <a:t>6</a:t>
            </a:r>
            <a:r>
              <a:rPr lang="en-US" altLang="en-US" sz="5000" b="1" dirty="0"/>
              <a:t>  +  6O</a:t>
            </a:r>
            <a:r>
              <a:rPr lang="en-US" altLang="en-US" sz="5000" b="1" baseline="-25000" dirty="0"/>
              <a:t>2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sz="5000" b="1" baseline="-25000" dirty="0"/>
          </a:p>
          <a:p>
            <a:pPr algn="ctr">
              <a:buFont typeface="Wingdings" panose="05000000000000000000" pitchFamily="2" charset="2"/>
              <a:buNone/>
            </a:pPr>
            <a:endParaRPr lang="en-US" altLang="en-US" sz="5000" b="1" baseline="-25000" dirty="0"/>
          </a:p>
          <a:p>
            <a:pPr algn="ctr">
              <a:buFont typeface="Wingdings" panose="05000000000000000000" pitchFamily="2" charset="2"/>
              <a:buNone/>
            </a:pPr>
            <a:endParaRPr lang="en-US" altLang="en-US" sz="5000" b="1" baseline="-25000" dirty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5000" b="1" baseline="-25000" dirty="0"/>
              <a:t>        sunlight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4500" b="1" dirty="0"/>
              <a:t>carbon dioxide + water  </a:t>
            </a:r>
            <a:r>
              <a:rPr lang="en-US" altLang="en-US" sz="4500" b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4500" b="1" dirty="0"/>
              <a:t>  glucose  + oxygen</a:t>
            </a: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6325" y="576590"/>
            <a:ext cx="9850905" cy="149961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9000" dirty="0"/>
              <a:t>Photosynthesis equation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11" y="3183116"/>
            <a:ext cx="3404134" cy="2207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r="16652"/>
          <a:stretch/>
        </p:blipFill>
        <p:spPr>
          <a:xfrm>
            <a:off x="0" y="3183116"/>
            <a:ext cx="2479431" cy="2216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t="20513" r="38390" b="31795"/>
          <a:stretch/>
        </p:blipFill>
        <p:spPr>
          <a:xfrm>
            <a:off x="5030344" y="3183116"/>
            <a:ext cx="2514599" cy="2207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2" r="15254" b="3430"/>
          <a:stretch/>
        </p:blipFill>
        <p:spPr>
          <a:xfrm>
            <a:off x="7544944" y="3183115"/>
            <a:ext cx="2224455" cy="2203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r="17610" b="6026"/>
          <a:stretch/>
        </p:blipFill>
        <p:spPr>
          <a:xfrm>
            <a:off x="9757675" y="3183115"/>
            <a:ext cx="2434325" cy="2205549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F45D3179-80B7-4AC7-8B61-8619E27F56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070" r="8214" b="19720"/>
          <a:stretch/>
        </p:blipFill>
        <p:spPr>
          <a:xfrm>
            <a:off x="0" y="-14763"/>
            <a:ext cx="641684" cy="648804"/>
          </a:xfrm>
          <a:prstGeom prst="rect">
            <a:avLst/>
          </a:prstGeom>
        </p:spPr>
      </p:pic>
      <p:sp>
        <p:nvSpPr>
          <p:cNvPr id="12" name="Down Arrow 1">
            <a:extLst>
              <a:ext uri="{FF2B5EF4-FFF2-40B4-BE49-F238E27FC236}">
                <a16:creationId xmlns:a16="http://schemas.microsoft.com/office/drawing/2014/main" id="{B2DB37A8-B48D-4F2D-9A1D-98E9AC230263}"/>
              </a:ext>
            </a:extLst>
          </p:cNvPr>
          <p:cNvSpPr/>
          <p:nvPr/>
        </p:nvSpPr>
        <p:spPr>
          <a:xfrm>
            <a:off x="2161090" y="3173490"/>
            <a:ext cx="422031" cy="2651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">
            <a:extLst>
              <a:ext uri="{FF2B5EF4-FFF2-40B4-BE49-F238E27FC236}">
                <a16:creationId xmlns:a16="http://schemas.microsoft.com/office/drawing/2014/main" id="{198BFE04-761B-4029-9821-4BC14AA73C51}"/>
              </a:ext>
            </a:extLst>
          </p:cNvPr>
          <p:cNvSpPr/>
          <p:nvPr/>
        </p:nvSpPr>
        <p:spPr>
          <a:xfrm>
            <a:off x="4728513" y="3183115"/>
            <a:ext cx="422031" cy="2651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">
            <a:extLst>
              <a:ext uri="{FF2B5EF4-FFF2-40B4-BE49-F238E27FC236}">
                <a16:creationId xmlns:a16="http://schemas.microsoft.com/office/drawing/2014/main" id="{9CEBD3EC-733B-4BF3-8914-650E76F1B77B}"/>
              </a:ext>
            </a:extLst>
          </p:cNvPr>
          <p:cNvSpPr/>
          <p:nvPr/>
        </p:nvSpPr>
        <p:spPr>
          <a:xfrm>
            <a:off x="7429158" y="3183115"/>
            <a:ext cx="422031" cy="2651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">
            <a:extLst>
              <a:ext uri="{FF2B5EF4-FFF2-40B4-BE49-F238E27FC236}">
                <a16:creationId xmlns:a16="http://schemas.microsoft.com/office/drawing/2014/main" id="{121D5376-553B-43D5-9B3F-B152D1053F2B}"/>
              </a:ext>
            </a:extLst>
          </p:cNvPr>
          <p:cNvSpPr/>
          <p:nvPr/>
        </p:nvSpPr>
        <p:spPr>
          <a:xfrm>
            <a:off x="10646446" y="3173490"/>
            <a:ext cx="422031" cy="2651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5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2_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781</Words>
  <Application>Microsoft Office PowerPoint</Application>
  <PresentationFormat>Widescreen</PresentationFormat>
  <Paragraphs>166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Arial Black</vt:lpstr>
      <vt:lpstr>Arial Narrow</vt:lpstr>
      <vt:lpstr>Calibri</vt:lpstr>
      <vt:lpstr>Monotype Sorts</vt:lpstr>
      <vt:lpstr>Times New Roman</vt:lpstr>
      <vt:lpstr>Tw Cen MT</vt:lpstr>
      <vt:lpstr>Tw Cen MT Condensed</vt:lpstr>
      <vt:lpstr>Wingdings</vt:lpstr>
      <vt:lpstr>Wingdings 3</vt:lpstr>
      <vt:lpstr>Integral</vt:lpstr>
      <vt:lpstr>2_Integral</vt:lpstr>
      <vt:lpstr>Section 7-1: Photosynthesis</vt:lpstr>
      <vt:lpstr>Don’t forget to chunk your notes! These notes have 4 chunks. You will need 4 questions.</vt:lpstr>
      <vt:lpstr>Overview</vt:lpstr>
      <vt:lpstr>overview</vt:lpstr>
      <vt:lpstr>overview</vt:lpstr>
      <vt:lpstr>overview</vt:lpstr>
      <vt:lpstr>overview</vt:lpstr>
      <vt:lpstr>Don’t forget to chunk your notes! These notes have 4 chunks. You will need 4 questions.</vt:lpstr>
      <vt:lpstr>Photosynthesis equation</vt:lpstr>
      <vt:lpstr>Photosynthesis equation</vt:lpstr>
      <vt:lpstr>Photosynthesis equation</vt:lpstr>
      <vt:lpstr>PowerPoint Presentation</vt:lpstr>
      <vt:lpstr>Photosynthesis equation</vt:lpstr>
      <vt:lpstr>PowerPoint Presentation</vt:lpstr>
      <vt:lpstr>Don’t forget to chunk your notes! These notes have 4 chunks. You will need 4 questions.</vt:lpstr>
      <vt:lpstr>Light &amp; pigments</vt:lpstr>
      <vt:lpstr>Light &amp; pigments</vt:lpstr>
      <vt:lpstr>Light &amp; pigments</vt:lpstr>
      <vt:lpstr>PowerPoint Presentation</vt:lpstr>
      <vt:lpstr>Light &amp; pigments</vt:lpstr>
      <vt:lpstr>PowerPoint Presentation</vt:lpstr>
      <vt:lpstr>PowerPoint Presentation</vt:lpstr>
      <vt:lpstr>Light &amp; pigments</vt:lpstr>
      <vt:lpstr>Light &amp; pigments</vt:lpstr>
      <vt:lpstr>Light &amp; pigments</vt:lpstr>
      <vt:lpstr>Light &amp; pigments</vt:lpstr>
      <vt:lpstr>Is the color green being reflected or absorbed by plants?</vt:lpstr>
      <vt:lpstr>PowerPoint Presentation</vt:lpstr>
      <vt:lpstr>Don’t forget to chunk your notes! These notes have 4 chunks. You will need 4 questions.</vt:lpstr>
      <vt:lpstr>Inside a chloroplast</vt:lpstr>
      <vt:lpstr>Inside a chloroplast</vt:lpstr>
      <vt:lpstr>Inside a chloroplast</vt:lpstr>
      <vt:lpstr>The chloroplast</vt:lpstr>
      <vt:lpstr>Don’t forget to chunk your notes! These notes have 4 chunks. You will need 4 questions.</vt:lpstr>
      <vt:lpstr>www.Biophamily.weebly.com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7-1: Photosynthesis</dc:title>
  <dc:creator>Marie T. Pham</dc:creator>
  <cp:lastModifiedBy>Marie T. Pham</cp:lastModifiedBy>
  <cp:revision>19</cp:revision>
  <dcterms:created xsi:type="dcterms:W3CDTF">2020-02-28T15:14:31Z</dcterms:created>
  <dcterms:modified xsi:type="dcterms:W3CDTF">2020-03-05T18:00:32Z</dcterms:modified>
</cp:coreProperties>
</file>